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8" r:id="rId2"/>
    <p:sldId id="280" r:id="rId3"/>
    <p:sldId id="281" r:id="rId4"/>
    <p:sldId id="276" r:id="rId5"/>
    <p:sldId id="260" r:id="rId6"/>
    <p:sldId id="283" r:id="rId7"/>
    <p:sldId id="263" r:id="rId8"/>
    <p:sldId id="28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Evertse" initials="L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038"/>
    <a:srgbClr val="456D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7"/>
    <p:restoredTop sz="50000" autoAdjust="0"/>
  </p:normalViewPr>
  <p:slideViewPr>
    <p:cSldViewPr snapToGrid="0" snapToObjects="1">
      <p:cViewPr varScale="1">
        <p:scale>
          <a:sx n="160" d="100"/>
          <a:sy n="160" d="100"/>
        </p:scale>
        <p:origin x="416"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BBC52-3580-574D-BC1B-4477C8A1AE13}" type="datetimeFigureOut">
              <a:rPr lang="en-US" smtClean="0"/>
              <a:pPr/>
              <a:t>10/17/18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FEFCB-C1E1-684A-B36B-52926CC36578}" type="slidenum">
              <a:rPr lang="en-US" smtClean="0"/>
              <a:pPr/>
              <a:t>‹#›</a:t>
            </a:fld>
            <a:endParaRPr lang="en-US"/>
          </a:p>
        </p:txBody>
      </p:sp>
    </p:spTree>
    <p:extLst>
      <p:ext uri="{BB962C8B-B14F-4D97-AF65-F5344CB8AC3E}">
        <p14:creationId xmlns:p14="http://schemas.microsoft.com/office/powerpoint/2010/main" val="83060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Introduction</a:t>
            </a:r>
            <a:r>
              <a:rPr lang="nl-NL" baseline="0" dirty="0"/>
              <a:t> </a:t>
            </a:r>
            <a:r>
              <a:rPr lang="nl-NL" baseline="0" dirty="0" err="1"/>
              <a:t>to</a:t>
            </a:r>
            <a:r>
              <a:rPr lang="nl-NL" baseline="0" dirty="0"/>
              <a:t> </a:t>
            </a:r>
            <a:r>
              <a:rPr lang="nl-NL" baseline="0" dirty="0" err="1"/>
              <a:t>the</a:t>
            </a:r>
            <a:r>
              <a:rPr lang="nl-NL" baseline="0" dirty="0"/>
              <a:t> </a:t>
            </a:r>
            <a:r>
              <a:rPr lang="nl-NL" baseline="0" dirty="0" err="1"/>
              <a:t>models</a:t>
            </a:r>
            <a:r>
              <a:rPr lang="nl-NL" baseline="0" dirty="0"/>
              <a:t> of BGE</a:t>
            </a:r>
            <a:endParaRPr lang="nl-NL" dirty="0"/>
          </a:p>
        </p:txBody>
      </p:sp>
      <p:sp>
        <p:nvSpPr>
          <p:cNvPr id="4" name="Tijdelijke aanduiding voor dianummer 3"/>
          <p:cNvSpPr>
            <a:spLocks noGrp="1"/>
          </p:cNvSpPr>
          <p:nvPr>
            <p:ph type="sldNum" sz="quarter" idx="10"/>
          </p:nvPr>
        </p:nvSpPr>
        <p:spPr/>
        <p:txBody>
          <a:bodyPr/>
          <a:lstStyle/>
          <a:p>
            <a:fld id="{CD3F14BB-3644-4AC0-B29B-A19C17B74058}" type="slidenum">
              <a:rPr lang="nl-NL" smtClean="0"/>
              <a:pPr/>
              <a:t>1</a:t>
            </a:fld>
            <a:endParaRPr lang="nl-NL"/>
          </a:p>
        </p:txBody>
      </p:sp>
    </p:spTree>
    <p:extLst>
      <p:ext uri="{BB962C8B-B14F-4D97-AF65-F5344CB8AC3E}">
        <p14:creationId xmlns:p14="http://schemas.microsoft.com/office/powerpoint/2010/main" val="3512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Ending</a:t>
            </a:r>
            <a:r>
              <a:rPr lang="en-US" baseline="0" dirty="0"/>
              <a:t> slide. Do not press next after this slide then the screen will go black. Leave this slide on when people leave the room.</a:t>
            </a:r>
            <a:endParaRPr lang="en-US" dirty="0"/>
          </a:p>
        </p:txBody>
      </p:sp>
      <p:sp>
        <p:nvSpPr>
          <p:cNvPr id="4" name="Slide Number Placeholder 3"/>
          <p:cNvSpPr>
            <a:spLocks noGrp="1"/>
          </p:cNvSpPr>
          <p:nvPr>
            <p:ph type="sldNum" sz="quarter" idx="10"/>
          </p:nvPr>
        </p:nvSpPr>
        <p:spPr/>
        <p:txBody>
          <a:bodyPr/>
          <a:lstStyle/>
          <a:p>
            <a:fld id="{359FEFCB-C1E1-684A-B36B-52926CC36578}" type="slidenum">
              <a:rPr lang="en-US" smtClean="0"/>
              <a:pPr/>
              <a:t>4</a:t>
            </a:fld>
            <a:endParaRPr lang="en-US"/>
          </a:p>
        </p:txBody>
      </p:sp>
    </p:spTree>
    <p:extLst>
      <p:ext uri="{BB962C8B-B14F-4D97-AF65-F5344CB8AC3E}">
        <p14:creationId xmlns:p14="http://schemas.microsoft.com/office/powerpoint/2010/main" val="156469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See</a:t>
            </a:r>
            <a:r>
              <a:rPr lang="nl-NL" baseline="0" dirty="0"/>
              <a:t> hand out </a:t>
            </a:r>
            <a:r>
              <a:rPr lang="nl-NL" baseline="0" dirty="0" err="1"/>
              <a:t>for</a:t>
            </a:r>
            <a:r>
              <a:rPr lang="nl-NL" baseline="0" dirty="0"/>
              <a:t> model </a:t>
            </a:r>
            <a:r>
              <a:rPr lang="nl-NL" baseline="0" dirty="0" err="1"/>
              <a:t>parts</a:t>
            </a:r>
            <a:endParaRPr lang="nl-NL" dirty="0"/>
          </a:p>
        </p:txBody>
      </p:sp>
      <p:sp>
        <p:nvSpPr>
          <p:cNvPr id="4" name="Tijdelijke aanduiding voor dianummer 3"/>
          <p:cNvSpPr>
            <a:spLocks noGrp="1"/>
          </p:cNvSpPr>
          <p:nvPr>
            <p:ph type="sldNum" sz="quarter" idx="10"/>
          </p:nvPr>
        </p:nvSpPr>
        <p:spPr/>
        <p:txBody>
          <a:bodyPr/>
          <a:lstStyle/>
          <a:p>
            <a:fld id="{CD3F14BB-3644-4AC0-B29B-A19C17B74058}" type="slidenum">
              <a:rPr lang="nl-NL" smtClean="0"/>
              <a:pPr/>
              <a:t>5</a:t>
            </a:fld>
            <a:endParaRPr lang="nl-NL"/>
          </a:p>
        </p:txBody>
      </p:sp>
    </p:spTree>
    <p:extLst>
      <p:ext uri="{BB962C8B-B14F-4D97-AF65-F5344CB8AC3E}">
        <p14:creationId xmlns:p14="http://schemas.microsoft.com/office/powerpoint/2010/main" val="19099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Ending</a:t>
            </a:r>
            <a:r>
              <a:rPr lang="en-US" baseline="0" dirty="0"/>
              <a:t> slide. Do not press next after this slide then the screen will go black. Leave this slide on when people leave the room.</a:t>
            </a:r>
            <a:endParaRPr lang="en-US" dirty="0"/>
          </a:p>
        </p:txBody>
      </p:sp>
      <p:sp>
        <p:nvSpPr>
          <p:cNvPr id="4" name="Slide Number Placeholder 3"/>
          <p:cNvSpPr>
            <a:spLocks noGrp="1"/>
          </p:cNvSpPr>
          <p:nvPr>
            <p:ph type="sldNum" sz="quarter" idx="10"/>
          </p:nvPr>
        </p:nvSpPr>
        <p:spPr/>
        <p:txBody>
          <a:bodyPr/>
          <a:lstStyle/>
          <a:p>
            <a:fld id="{359FEFCB-C1E1-684A-B36B-52926CC36578}" type="slidenum">
              <a:rPr lang="en-US" smtClean="0"/>
              <a:pPr/>
              <a:t>6</a:t>
            </a:fld>
            <a:endParaRPr lang="en-US"/>
          </a:p>
        </p:txBody>
      </p:sp>
    </p:spTree>
    <p:extLst>
      <p:ext uri="{BB962C8B-B14F-4D97-AF65-F5344CB8AC3E}">
        <p14:creationId xmlns:p14="http://schemas.microsoft.com/office/powerpoint/2010/main" val="413486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 out for explanation.</a:t>
            </a:r>
          </a:p>
        </p:txBody>
      </p:sp>
      <p:sp>
        <p:nvSpPr>
          <p:cNvPr id="4" name="Slide Number Placeholder 3"/>
          <p:cNvSpPr>
            <a:spLocks noGrp="1"/>
          </p:cNvSpPr>
          <p:nvPr>
            <p:ph type="sldNum" sz="quarter" idx="10"/>
          </p:nvPr>
        </p:nvSpPr>
        <p:spPr/>
        <p:txBody>
          <a:bodyPr/>
          <a:lstStyle/>
          <a:p>
            <a:fld id="{359FEFCB-C1E1-684A-B36B-52926CC36578}" type="slidenum">
              <a:rPr lang="en-US" smtClean="0"/>
              <a:pPr/>
              <a:t>7</a:t>
            </a:fld>
            <a:endParaRPr lang="en-US"/>
          </a:p>
        </p:txBody>
      </p:sp>
    </p:spTree>
    <p:extLst>
      <p:ext uri="{BB962C8B-B14F-4D97-AF65-F5344CB8AC3E}">
        <p14:creationId xmlns:p14="http://schemas.microsoft.com/office/powerpoint/2010/main" val="207600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B61D89-BE90-4A45-9A29-847E858B1963}" type="datetimeFigureOut">
              <a:rPr lang="en-US" smtClean="0"/>
              <a:pPr/>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18427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61D89-BE90-4A45-9A29-847E858B1963}" type="datetimeFigureOut">
              <a:rPr lang="en-US" smtClean="0"/>
              <a:pPr/>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147277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61D89-BE90-4A45-9A29-847E858B1963}" type="datetimeFigureOut">
              <a:rPr lang="en-US" smtClean="0"/>
              <a:pPr/>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104487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541671"/>
            <a:ext cx="12192000" cy="1143000"/>
          </a:xfrm>
        </p:spPr>
        <p:txBody>
          <a:bodyPr/>
          <a:lstStyle>
            <a:lvl1pPr algn="ctr">
              <a:defRPr b="1">
                <a:solidFill>
                  <a:srgbClr val="005138"/>
                </a:solidFill>
              </a:defRPr>
            </a:lvl1pPr>
          </a:lstStyle>
          <a:p>
            <a:r>
              <a:rPr lang="en-US" dirty="0"/>
              <a:t>Click to edit Master title style</a:t>
            </a:r>
          </a:p>
        </p:txBody>
      </p:sp>
    </p:spTree>
    <p:extLst>
      <p:ext uri="{BB962C8B-B14F-4D97-AF65-F5344CB8AC3E}">
        <p14:creationId xmlns:p14="http://schemas.microsoft.com/office/powerpoint/2010/main" val="126155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61D89-BE90-4A45-9A29-847E858B1963}" type="datetimeFigureOut">
              <a:rPr lang="en-US" smtClean="0"/>
              <a:pPr/>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13714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B61D89-BE90-4A45-9A29-847E858B1963}" type="datetimeFigureOut">
              <a:rPr lang="en-US" smtClean="0"/>
              <a:pPr/>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77787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61D89-BE90-4A45-9A29-847E858B1963}" type="datetimeFigureOut">
              <a:rPr lang="en-US" smtClean="0"/>
              <a:pPr/>
              <a:t>10/17/18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205283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B61D89-BE90-4A45-9A29-847E858B1963}" type="datetimeFigureOut">
              <a:rPr lang="en-US" smtClean="0"/>
              <a:pPr/>
              <a:t>10/17/18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58693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B61D89-BE90-4A45-9A29-847E858B1963}" type="datetimeFigureOut">
              <a:rPr lang="en-US" smtClean="0"/>
              <a:pPr/>
              <a:t>10/17/18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121835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61D89-BE90-4A45-9A29-847E858B1963}" type="datetimeFigureOut">
              <a:rPr lang="en-US" smtClean="0"/>
              <a:pPr/>
              <a:t>10/17/18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65127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B61D89-BE90-4A45-9A29-847E858B1963}" type="datetimeFigureOut">
              <a:rPr lang="en-US" smtClean="0"/>
              <a:pPr/>
              <a:t>10/17/18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21196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B61D89-BE90-4A45-9A29-847E858B1963}" type="datetimeFigureOut">
              <a:rPr lang="en-US" smtClean="0"/>
              <a:pPr/>
              <a:t>10/17/18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AAE50-76AF-F040-ADDE-6BCE84D457E5}" type="slidenum">
              <a:rPr lang="en-US" smtClean="0"/>
              <a:pPr/>
              <a:t>‹#›</a:t>
            </a:fld>
            <a:endParaRPr lang="en-US"/>
          </a:p>
        </p:txBody>
      </p:sp>
    </p:spTree>
    <p:extLst>
      <p:ext uri="{BB962C8B-B14F-4D97-AF65-F5344CB8AC3E}">
        <p14:creationId xmlns:p14="http://schemas.microsoft.com/office/powerpoint/2010/main" val="203193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61D89-BE90-4A45-9A29-847E858B1963}" type="datetimeFigureOut">
              <a:rPr lang="en-US" smtClean="0"/>
              <a:pPr/>
              <a:t>10/17/18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AAE50-76AF-F040-ADDE-6BCE84D457E5}" type="slidenum">
              <a:rPr lang="en-US" smtClean="0"/>
              <a:pPr/>
              <a:t>‹#›</a:t>
            </a:fld>
            <a:endParaRPr lang="en-US"/>
          </a:p>
        </p:txBody>
      </p:sp>
    </p:spTree>
    <p:extLst>
      <p:ext uri="{BB962C8B-B14F-4D97-AF65-F5344CB8AC3E}">
        <p14:creationId xmlns:p14="http://schemas.microsoft.com/office/powerpoint/2010/main" val="1318374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5.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png"/><Relationship Id="rId7" Type="http://schemas.openxmlformats.org/officeDocument/2006/relationships/image" Target="../media/image34.png"/><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4.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 y="2829277"/>
            <a:ext cx="12192000" cy="1143000"/>
          </a:xfrm>
        </p:spPr>
        <p:txBody>
          <a:bodyPr>
            <a:noAutofit/>
          </a:bodyPr>
          <a:lstStyle/>
          <a:p>
            <a:pPr>
              <a:lnSpc>
                <a:spcPct val="90000"/>
              </a:lnSpc>
            </a:pPr>
            <a:br>
              <a:rPr lang="nl-NL" sz="6000" dirty="0"/>
            </a:br>
            <a:endParaRPr lang="nl-NL" sz="6000" dirty="0"/>
          </a:p>
        </p:txBody>
      </p:sp>
      <p:sp>
        <p:nvSpPr>
          <p:cNvPr id="6" name="Titel 1"/>
          <p:cNvSpPr txBox="1">
            <a:spLocks/>
          </p:cNvSpPr>
          <p:nvPr/>
        </p:nvSpPr>
        <p:spPr>
          <a:xfrm>
            <a:off x="1" y="4409724"/>
            <a:ext cx="12192000" cy="828323"/>
          </a:xfrm>
          <a:prstGeom prst="rect">
            <a:avLst/>
          </a:prstGeom>
        </p:spPr>
        <p:txBody>
          <a:bodyPr vert="horz" lIns="121920" tIns="60960" rIns="121920" bIns="60960" rtlCol="0" anchor="ctr">
            <a:normAutofit fontScale="97500"/>
          </a:bodyPr>
          <a:lstStyle>
            <a:lvl1pPr algn="ctr" defTabSz="457200" rtl="0" eaLnBrk="1" latinLnBrk="0" hangingPunct="1">
              <a:spcBef>
                <a:spcPct val="0"/>
              </a:spcBef>
              <a:buNone/>
              <a:defRPr sz="4400" b="1" kern="1200">
                <a:solidFill>
                  <a:srgbClr val="005138"/>
                </a:solidFill>
                <a:latin typeface="+mj-lt"/>
                <a:ea typeface="+mj-ea"/>
                <a:cs typeface="+mj-cs"/>
              </a:defRPr>
            </a:lvl1pPr>
          </a:lstStyle>
          <a:p>
            <a:endParaRPr lang="en-GB" sz="2667" dirty="0"/>
          </a:p>
        </p:txBody>
      </p:sp>
      <p:sp>
        <p:nvSpPr>
          <p:cNvPr id="3" name="TextBox 2"/>
          <p:cNvSpPr txBox="1"/>
          <p:nvPr/>
        </p:nvSpPr>
        <p:spPr>
          <a:xfrm>
            <a:off x="8112868" y="4834647"/>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245AD98-7BB1-CC49-AADB-AC709F93CD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4460" y="2144815"/>
            <a:ext cx="4263081" cy="494029"/>
          </a:xfrm>
          <a:prstGeom prst="rect">
            <a:avLst/>
          </a:prstGeom>
        </p:spPr>
      </p:pic>
      <p:pic>
        <p:nvPicPr>
          <p:cNvPr id="9" name="Picture 8">
            <a:extLst>
              <a:ext uri="{FF2B5EF4-FFF2-40B4-BE49-F238E27FC236}">
                <a16:creationId xmlns:a16="http://schemas.microsoft.com/office/drawing/2014/main" id="{014B6FDD-F827-404F-8260-4D0E13AE04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71057" y="6178378"/>
            <a:ext cx="794747" cy="531340"/>
          </a:xfrm>
          <a:prstGeom prst="rect">
            <a:avLst/>
          </a:prstGeom>
        </p:spPr>
      </p:pic>
      <p:pic>
        <p:nvPicPr>
          <p:cNvPr id="10" name="Picture 9">
            <a:extLst>
              <a:ext uri="{FF2B5EF4-FFF2-40B4-BE49-F238E27FC236}">
                <a16:creationId xmlns:a16="http://schemas.microsoft.com/office/drawing/2014/main" id="{226D11C1-DC7B-3542-AD24-AD1DDD7769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396" y="6333627"/>
            <a:ext cx="1599978" cy="220842"/>
          </a:xfrm>
          <a:prstGeom prst="rect">
            <a:avLst/>
          </a:prstGeom>
        </p:spPr>
      </p:pic>
    </p:spTree>
    <p:extLst>
      <p:ext uri="{BB962C8B-B14F-4D97-AF65-F5344CB8AC3E}">
        <p14:creationId xmlns:p14="http://schemas.microsoft.com/office/powerpoint/2010/main" val="15358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8661" y="1388625"/>
            <a:ext cx="7598536" cy="4330384"/>
          </a:xfrm>
        </p:spPr>
        <p:txBody>
          <a:bodyPr>
            <a:normAutofit/>
          </a:bodyPr>
          <a:lstStyle/>
          <a:p>
            <a:r>
              <a:rPr lang="en-US" sz="1800" cap="all" dirty="0">
                <a:solidFill>
                  <a:schemeClr val="bg1"/>
                </a:solidFill>
                <a:latin typeface="Roboto Slab Light" pitchFamily="2" charset="0"/>
                <a:ea typeface="Roboto Slab Light" pitchFamily="2" charset="0"/>
              </a:rPr>
              <a:t>Which egg do you prefer?</a:t>
            </a:r>
            <a:br>
              <a:rPr lang="en-US" sz="1800" cap="all" dirty="0">
                <a:solidFill>
                  <a:schemeClr val="bg1"/>
                </a:solidFill>
                <a:latin typeface="Roboto Slab Light" pitchFamily="2" charset="0"/>
                <a:ea typeface="Roboto Slab Light" pitchFamily="2" charset="0"/>
              </a:rPr>
            </a:br>
            <a:br>
              <a:rPr lang="en-US" sz="1800" b="0" cap="all" dirty="0">
                <a:solidFill>
                  <a:schemeClr val="bg1"/>
                </a:solidFill>
                <a:latin typeface="Roboto Slab Light" pitchFamily="2" charset="0"/>
                <a:ea typeface="Roboto Slab Light" pitchFamily="2" charset="0"/>
              </a:rPr>
            </a:br>
            <a:r>
              <a:rPr lang="en-US" sz="1800" b="0" dirty="0">
                <a:solidFill>
                  <a:schemeClr val="bg1"/>
                </a:solidFill>
                <a:latin typeface="Roboto Slab Light" pitchFamily="2" charset="0"/>
                <a:ea typeface="Roboto Slab Light" pitchFamily="2" charset="0"/>
              </a:rPr>
              <a:t>Big Green Egg stands alone as the most versatile barbecue and outdoor cooking product on the market, with more capabilities than all other conventional cookers combined. From appetizers to entrees to desserts, the Big Green Egg will exceed all your expectations for culinary perfection... and with seven convenient sizes to choose from, there is a Big Green Egg to fit any lifestyle!</a:t>
            </a:r>
          </a:p>
        </p:txBody>
      </p:sp>
      <p:cxnSp>
        <p:nvCxnSpPr>
          <p:cNvPr id="4" name="Straight Connector 3"/>
          <p:cNvCxnSpPr/>
          <p:nvPr/>
        </p:nvCxnSpPr>
        <p:spPr>
          <a:xfrm>
            <a:off x="7194884" y="372980"/>
            <a:ext cx="4385657" cy="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1705" y="372980"/>
            <a:ext cx="4385657" cy="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0" y="-40927"/>
            <a:ext cx="121920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r>
              <a:rPr lang="en-US" sz="1400" b="0" cap="all" dirty="0">
                <a:solidFill>
                  <a:schemeClr val="bg1"/>
                </a:solidFill>
                <a:latin typeface="Roboto Slab Light" pitchFamily="2" charset="0"/>
                <a:ea typeface="Roboto Slab Light" pitchFamily="2" charset="0"/>
              </a:rPr>
              <a:t>BIG GREEN EGG</a:t>
            </a:r>
            <a:br>
              <a:rPr lang="en-US" sz="1600" b="0" cap="all" dirty="0">
                <a:solidFill>
                  <a:schemeClr val="bg1"/>
                </a:solidFill>
                <a:latin typeface="Roboto Slab Light" pitchFamily="2" charset="0"/>
                <a:ea typeface="Roboto Slab Light" pitchFamily="2" charset="0"/>
              </a:rPr>
            </a:br>
            <a:r>
              <a:rPr lang="en-US" sz="2000" b="0" cap="all" dirty="0">
                <a:solidFill>
                  <a:schemeClr val="bg1"/>
                </a:solidFill>
                <a:latin typeface="Roboto Slab Light" pitchFamily="2" charset="0"/>
                <a:ea typeface="Roboto Slab Light" pitchFamily="2" charset="0"/>
              </a:rPr>
              <a:t>OUR MODELS</a:t>
            </a:r>
            <a:br>
              <a:rPr lang="en-US" sz="1600" b="0" cap="all" dirty="0">
                <a:solidFill>
                  <a:schemeClr val="bg1"/>
                </a:solidFill>
                <a:latin typeface="Roboto Slab Light" pitchFamily="2" charset="0"/>
                <a:ea typeface="Roboto Slab Light" pitchFamily="2" charset="0"/>
              </a:rPr>
            </a:br>
            <a:endParaRPr lang="en-US" sz="1600" b="0" dirty="0">
              <a:solidFill>
                <a:schemeClr val="bg1"/>
              </a:solidFill>
              <a:latin typeface="Roboto Slab Light" pitchFamily="2" charset="0"/>
              <a:ea typeface="Roboto Slab Light" pitchFamily="2"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216" y="-1311002"/>
            <a:ext cx="6502400" cy="6502400"/>
          </a:xfrm>
          <a:prstGeom prst="rect">
            <a:avLst/>
          </a:prstGeom>
        </p:spPr>
      </p:pic>
      <p:sp>
        <p:nvSpPr>
          <p:cNvPr id="10" name="Title 1"/>
          <p:cNvSpPr txBox="1">
            <a:spLocks/>
          </p:cNvSpPr>
          <p:nvPr/>
        </p:nvSpPr>
        <p:spPr>
          <a:xfrm>
            <a:off x="6371482" y="1466958"/>
            <a:ext cx="4979158"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600" cap="all" dirty="0">
                <a:solidFill>
                  <a:schemeClr val="bg1"/>
                </a:solidFill>
                <a:latin typeface="Roboto Slab Light" pitchFamily="2" charset="0"/>
                <a:ea typeface="Roboto Slab Light" pitchFamily="2" charset="0"/>
              </a:rPr>
              <a:t>The </a:t>
            </a:r>
            <a:r>
              <a:rPr lang="en-US" sz="1600" cap="all" dirty="0" err="1">
                <a:solidFill>
                  <a:schemeClr val="bg1"/>
                </a:solidFill>
                <a:latin typeface="Roboto Slab Light" pitchFamily="2" charset="0"/>
                <a:ea typeface="Roboto Slab Light" pitchFamily="2" charset="0"/>
              </a:rPr>
              <a:t>MiniMAX</a:t>
            </a:r>
            <a:endParaRPr lang="en-US" sz="1600" cap="all" dirty="0">
              <a:solidFill>
                <a:schemeClr val="bg1"/>
              </a:solidFill>
              <a:latin typeface="Roboto Slab Light" pitchFamily="2" charset="0"/>
              <a:ea typeface="Roboto Slab Light" pitchFamily="2" charset="0"/>
            </a:endParaRPr>
          </a:p>
          <a:p>
            <a:pPr algn="l"/>
            <a:endParaRPr lang="en-US" sz="1600" b="0" cap="all" dirty="0">
              <a:solidFill>
                <a:schemeClr val="bg1"/>
              </a:solidFill>
              <a:latin typeface="Roboto Slab Light" pitchFamily="2" charset="0"/>
              <a:ea typeface="Roboto Slab Light" pitchFamily="2" charset="0"/>
            </a:endParaRPr>
          </a:p>
          <a:p>
            <a:pPr algn="l"/>
            <a:r>
              <a:rPr lang="en-US" sz="1600" b="0" dirty="0">
                <a:solidFill>
                  <a:schemeClr val="bg1"/>
                </a:solidFill>
                <a:latin typeface="Roboto Slab Light" pitchFamily="2" charset="0"/>
                <a:ea typeface="Roboto Slab Light" pitchFamily="2" charset="0"/>
              </a:rPr>
              <a:t>While its size may not be anything to write home about, the Big Green Egg </a:t>
            </a:r>
            <a:r>
              <a:rPr lang="en-US" sz="1600" b="0" dirty="0" err="1">
                <a:solidFill>
                  <a:schemeClr val="bg1"/>
                </a:solidFill>
                <a:latin typeface="Roboto Slab Light" pitchFamily="2" charset="0"/>
                <a:ea typeface="Roboto Slab Light" pitchFamily="2" charset="0"/>
              </a:rPr>
              <a:t>MiniMax</a:t>
            </a:r>
            <a:r>
              <a:rPr lang="en-US" sz="1600" b="0" dirty="0">
                <a:solidFill>
                  <a:schemeClr val="bg1"/>
                </a:solidFill>
                <a:latin typeface="Roboto Slab Light" pitchFamily="2" charset="0"/>
                <a:ea typeface="Roboto Slab Light" pitchFamily="2" charset="0"/>
              </a:rPr>
              <a:t> more than makes up for it with its performance. The </a:t>
            </a:r>
            <a:r>
              <a:rPr lang="en-US" sz="1600" b="0" dirty="0" err="1">
                <a:solidFill>
                  <a:schemeClr val="bg1"/>
                </a:solidFill>
                <a:latin typeface="Roboto Slab Light" pitchFamily="2" charset="0"/>
                <a:ea typeface="Roboto Slab Light" pitchFamily="2" charset="0"/>
              </a:rPr>
              <a:t>MiniMax</a:t>
            </a:r>
            <a:r>
              <a:rPr lang="en-US" sz="1600" b="0" dirty="0">
                <a:solidFill>
                  <a:schemeClr val="bg1"/>
                </a:solidFill>
                <a:latin typeface="Roboto Slab Light" pitchFamily="2" charset="0"/>
                <a:ea typeface="Roboto Slab Light" pitchFamily="2" charset="0"/>
              </a:rPr>
              <a:t> is the latest member of the Big Green Egg family and the most compact model we have. Although it’s only 7 </a:t>
            </a:r>
            <a:r>
              <a:rPr lang="en-US" sz="1600" b="0" dirty="0" err="1">
                <a:solidFill>
                  <a:schemeClr val="bg1"/>
                </a:solidFill>
                <a:latin typeface="Roboto Slab Light" pitchFamily="2" charset="0"/>
                <a:ea typeface="Roboto Slab Light" pitchFamily="2" charset="0"/>
              </a:rPr>
              <a:t>centimetres</a:t>
            </a:r>
            <a:r>
              <a:rPr lang="en-US" sz="1600" b="0" dirty="0">
                <a:solidFill>
                  <a:schemeClr val="bg1"/>
                </a:solidFill>
                <a:latin typeface="Roboto Slab Light" pitchFamily="2" charset="0"/>
                <a:ea typeface="Roboto Slab Light" pitchFamily="2" charset="0"/>
              </a:rPr>
              <a:t> taller than the Big Green Egg Mini, it has a far larger cooking area, which is comparable to that of the Big Green Egg Small. This gives you more than enough space to cook for 4 to 6 people. The </a:t>
            </a:r>
            <a:r>
              <a:rPr lang="en-US" sz="1600" b="0" dirty="0" err="1">
                <a:solidFill>
                  <a:schemeClr val="bg1"/>
                </a:solidFill>
                <a:latin typeface="Roboto Slab Light" pitchFamily="2" charset="0"/>
                <a:ea typeface="Roboto Slab Light" pitchFamily="2" charset="0"/>
              </a:rPr>
              <a:t>MiniMax</a:t>
            </a:r>
            <a:r>
              <a:rPr lang="en-US" sz="1600" b="0" dirty="0">
                <a:solidFill>
                  <a:schemeClr val="bg1"/>
                </a:solidFill>
                <a:latin typeface="Roboto Slab Light" pitchFamily="2" charset="0"/>
                <a:ea typeface="Roboto Slab Light" pitchFamily="2" charset="0"/>
              </a:rPr>
              <a:t> is an ideal table-top EGG model.</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500" y="0"/>
            <a:ext cx="5468817" cy="5468817"/>
          </a:xfrm>
          <a:prstGeom prst="rect">
            <a:avLst/>
          </a:prstGeom>
        </p:spPr>
      </p:pic>
      <p:sp>
        <p:nvSpPr>
          <p:cNvPr id="12" name="Title 1"/>
          <p:cNvSpPr txBox="1">
            <a:spLocks/>
          </p:cNvSpPr>
          <p:nvPr/>
        </p:nvSpPr>
        <p:spPr>
          <a:xfrm>
            <a:off x="6440126" y="1427192"/>
            <a:ext cx="5064595"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600" cap="all" dirty="0">
                <a:solidFill>
                  <a:schemeClr val="bg1"/>
                </a:solidFill>
                <a:latin typeface="Roboto Slab Light" pitchFamily="2" charset="0"/>
                <a:ea typeface="Roboto Slab Light" pitchFamily="2" charset="0"/>
              </a:rPr>
              <a:t>Medium</a:t>
            </a:r>
          </a:p>
          <a:p>
            <a:pPr algn="l"/>
            <a:endParaRPr lang="en-US" sz="1600" b="0" cap="all" dirty="0">
              <a:solidFill>
                <a:schemeClr val="bg1"/>
              </a:solidFill>
              <a:latin typeface="Roboto Slab Light" pitchFamily="2" charset="0"/>
              <a:ea typeface="Roboto Slab Light" pitchFamily="2" charset="0"/>
            </a:endParaRPr>
          </a:p>
          <a:p>
            <a:pPr algn="l"/>
            <a:r>
              <a:rPr lang="en-US" sz="1600" b="0" dirty="0">
                <a:solidFill>
                  <a:schemeClr val="bg1"/>
                </a:solidFill>
                <a:latin typeface="Roboto Slab Light" pitchFamily="2" charset="0"/>
                <a:ea typeface="Roboto Slab Light" pitchFamily="2" charset="0"/>
              </a:rPr>
              <a:t>The Big Green Egg Medium is compact enough that it fits a small city garden, a patio or a balcony. And yet, it is large enough to grill, smoke, stew or bake for 6 to 8 people. With a Medium in your garden, there’s nothing to stop you from inviting family or friends over to enjoy great food together. This is one of the reasons why this EGG is one of our most popular models.</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2392" y="706612"/>
            <a:ext cx="4965537" cy="4965537"/>
          </a:xfrm>
          <a:prstGeom prst="rect">
            <a:avLst/>
          </a:prstGeom>
        </p:spPr>
      </p:pic>
      <p:sp>
        <p:nvSpPr>
          <p:cNvPr id="14" name="Title 1"/>
          <p:cNvSpPr txBox="1">
            <a:spLocks/>
          </p:cNvSpPr>
          <p:nvPr/>
        </p:nvSpPr>
        <p:spPr>
          <a:xfrm>
            <a:off x="6461308" y="1473834"/>
            <a:ext cx="5252952"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600" cap="all" dirty="0">
                <a:solidFill>
                  <a:schemeClr val="bg1"/>
                </a:solidFill>
                <a:latin typeface="Roboto Slab Light" pitchFamily="2" charset="0"/>
                <a:ea typeface="Roboto Slab Light" pitchFamily="2" charset="0"/>
              </a:rPr>
              <a:t>Large</a:t>
            </a:r>
          </a:p>
          <a:p>
            <a:pPr algn="l"/>
            <a:endParaRPr lang="en-US" sz="1600" b="0" cap="all" dirty="0">
              <a:solidFill>
                <a:schemeClr val="bg1"/>
              </a:solidFill>
              <a:latin typeface="Roboto Slab Light" pitchFamily="2" charset="0"/>
              <a:ea typeface="Roboto Slab Light" pitchFamily="2" charset="0"/>
            </a:endParaRPr>
          </a:p>
          <a:p>
            <a:pPr algn="l"/>
            <a:r>
              <a:rPr lang="en-US" sz="1600" b="0" dirty="0">
                <a:solidFill>
                  <a:schemeClr val="bg1"/>
                </a:solidFill>
                <a:latin typeface="Roboto Slab Light" pitchFamily="2" charset="0"/>
                <a:ea typeface="Roboto Slab Light" pitchFamily="2" charset="0"/>
              </a:rPr>
              <a:t>The Big Green Egg Large is the most popular model of the Big Green Egg family. Its expansive cooking area makes it easy to prepare all your </a:t>
            </a:r>
            <a:r>
              <a:rPr lang="en-US" sz="1600" b="0" dirty="0" err="1">
                <a:solidFill>
                  <a:schemeClr val="bg1"/>
                </a:solidFill>
                <a:latin typeface="Roboto Slab Light" pitchFamily="2" charset="0"/>
                <a:ea typeface="Roboto Slab Light" pitchFamily="2" charset="0"/>
              </a:rPr>
              <a:t>favourite</a:t>
            </a:r>
            <a:r>
              <a:rPr lang="en-US" sz="1600" b="0" dirty="0">
                <a:solidFill>
                  <a:schemeClr val="bg1"/>
                </a:solidFill>
                <a:latin typeface="Roboto Slab Light" pitchFamily="2" charset="0"/>
                <a:ea typeface="Roboto Slab Light" pitchFamily="2" charset="0"/>
              </a:rPr>
              <a:t> dishes and those of your family and friends. And because the Large provides enough space to cook for 8 people simultaneously, you can cook for everyone all at once. All that available space makes it a snap to prepare full three-course menus. Install the Large in an (acacia) table or outdoor kitchen, or place the Large in an EGG Nest and Nest Handler to move it around easily and safely.</a:t>
            </a:r>
          </a:p>
        </p:txBody>
      </p:sp>
      <p:pic>
        <p:nvPicPr>
          <p:cNvPr id="17" name="Picture 16">
            <a:extLst>
              <a:ext uri="{FF2B5EF4-FFF2-40B4-BE49-F238E27FC236}">
                <a16:creationId xmlns:a16="http://schemas.microsoft.com/office/drawing/2014/main" id="{C1BAEF8C-A531-E74F-8BB9-1EDA64A47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71057" y="6178378"/>
            <a:ext cx="794747" cy="531340"/>
          </a:xfrm>
          <a:prstGeom prst="rect">
            <a:avLst/>
          </a:prstGeom>
        </p:spPr>
      </p:pic>
      <p:pic>
        <p:nvPicPr>
          <p:cNvPr id="18" name="Picture 17">
            <a:extLst>
              <a:ext uri="{FF2B5EF4-FFF2-40B4-BE49-F238E27FC236}">
                <a16:creationId xmlns:a16="http://schemas.microsoft.com/office/drawing/2014/main" id="{44BBEE31-4D1D-C243-9DE0-F2A5188B5C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8396" y="6333627"/>
            <a:ext cx="1599978" cy="220842"/>
          </a:xfrm>
          <a:prstGeom prst="rect">
            <a:avLst/>
          </a:prstGeom>
        </p:spPr>
      </p:pic>
      <p:pic>
        <p:nvPicPr>
          <p:cNvPr id="19" name="Picture 18">
            <a:extLst>
              <a:ext uri="{FF2B5EF4-FFF2-40B4-BE49-F238E27FC236}">
                <a16:creationId xmlns:a16="http://schemas.microsoft.com/office/drawing/2014/main" id="{E960F08B-F2D1-BC45-AAFC-999BD0D1DE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9500" y="-1405486"/>
            <a:ext cx="6502400" cy="6502400"/>
          </a:xfrm>
          <a:prstGeom prst="rect">
            <a:avLst/>
          </a:prstGeom>
        </p:spPr>
      </p:pic>
      <p:sp>
        <p:nvSpPr>
          <p:cNvPr id="20" name="Title 1">
            <a:extLst>
              <a:ext uri="{FF2B5EF4-FFF2-40B4-BE49-F238E27FC236}">
                <a16:creationId xmlns:a16="http://schemas.microsoft.com/office/drawing/2014/main" id="{A6BE811D-2299-D44C-A822-2E2C1A18A722}"/>
              </a:ext>
            </a:extLst>
          </p:cNvPr>
          <p:cNvSpPr txBox="1">
            <a:spLocks/>
          </p:cNvSpPr>
          <p:nvPr/>
        </p:nvSpPr>
        <p:spPr>
          <a:xfrm>
            <a:off x="6371482" y="1483109"/>
            <a:ext cx="4979158"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600" cap="all" dirty="0">
                <a:solidFill>
                  <a:schemeClr val="bg1"/>
                </a:solidFill>
                <a:latin typeface="Roboto Slab Light" pitchFamily="2" charset="0"/>
                <a:ea typeface="Roboto Slab Light" pitchFamily="2" charset="0"/>
              </a:rPr>
              <a:t>The Mini</a:t>
            </a:r>
          </a:p>
          <a:p>
            <a:pPr algn="l"/>
            <a:endParaRPr lang="en-US" sz="1600" b="0" cap="all" dirty="0">
              <a:solidFill>
                <a:schemeClr val="bg1"/>
              </a:solidFill>
              <a:latin typeface="Roboto Slab Light" pitchFamily="2" charset="0"/>
              <a:ea typeface="Roboto Slab Light" pitchFamily="2" charset="0"/>
            </a:endParaRPr>
          </a:p>
          <a:p>
            <a:pPr algn="l"/>
            <a:r>
              <a:rPr lang="en-US" sz="1600" b="0" dirty="0">
                <a:solidFill>
                  <a:schemeClr val="bg1"/>
                </a:solidFill>
                <a:latin typeface="Roboto Slab Light" pitchFamily="2" charset="0"/>
                <a:ea typeface="Roboto Slab Light" pitchFamily="2" charset="0"/>
              </a:rPr>
              <a:t>The Big Green Egg Mini is the smallest and lightest member of the Big Green Egg family. It is ideal for camping, or to take on a boat trip or picnic. Or you could just use it at home, on your table. But let’s be frank here; once you become the proud owner of this EGG, you’ll probably want to take it everywhere you go. Thanks to its low weight, the Mini is very easy to carry. And it’s even easier to carry if you purchase an EGG Carrier for your Mini.</a:t>
            </a:r>
          </a:p>
        </p:txBody>
      </p:sp>
      <p:pic>
        <p:nvPicPr>
          <p:cNvPr id="21" name="Picture 20">
            <a:extLst>
              <a:ext uri="{FF2B5EF4-FFF2-40B4-BE49-F238E27FC236}">
                <a16:creationId xmlns:a16="http://schemas.microsoft.com/office/drawing/2014/main" id="{32681362-CDD1-2E4F-8CF3-A5A8282F858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777" y="-696818"/>
            <a:ext cx="6206408" cy="6206408"/>
          </a:xfrm>
          <a:prstGeom prst="rect">
            <a:avLst/>
          </a:prstGeom>
        </p:spPr>
      </p:pic>
      <p:sp>
        <p:nvSpPr>
          <p:cNvPr id="22" name="Title 1">
            <a:extLst>
              <a:ext uri="{FF2B5EF4-FFF2-40B4-BE49-F238E27FC236}">
                <a16:creationId xmlns:a16="http://schemas.microsoft.com/office/drawing/2014/main" id="{4ABE7CBB-92BD-2249-8210-A1C6A1A7B100}"/>
              </a:ext>
            </a:extLst>
          </p:cNvPr>
          <p:cNvSpPr txBox="1">
            <a:spLocks/>
          </p:cNvSpPr>
          <p:nvPr/>
        </p:nvSpPr>
        <p:spPr>
          <a:xfrm>
            <a:off x="6410497" y="1465758"/>
            <a:ext cx="5142584"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600" cap="all" dirty="0">
                <a:solidFill>
                  <a:schemeClr val="bg1"/>
                </a:solidFill>
                <a:latin typeface="Roboto Slab Light" pitchFamily="2" charset="0"/>
                <a:ea typeface="Roboto Slab Light" pitchFamily="2" charset="0"/>
              </a:rPr>
              <a:t>The SMALL</a:t>
            </a:r>
          </a:p>
          <a:p>
            <a:pPr algn="l"/>
            <a:endParaRPr lang="en-US" sz="1600" b="0" cap="all" dirty="0">
              <a:solidFill>
                <a:schemeClr val="bg1"/>
              </a:solidFill>
              <a:latin typeface="Roboto Slab Light" pitchFamily="2" charset="0"/>
              <a:ea typeface="Roboto Slab Light" pitchFamily="2" charset="0"/>
            </a:endParaRPr>
          </a:p>
          <a:p>
            <a:pPr algn="l"/>
            <a:r>
              <a:rPr lang="en-US" sz="1600" b="0" dirty="0">
                <a:solidFill>
                  <a:schemeClr val="bg1"/>
                </a:solidFill>
                <a:latin typeface="Roboto Slab Light" pitchFamily="2" charset="0"/>
                <a:ea typeface="Roboto Slab Light" pitchFamily="2" charset="0"/>
              </a:rPr>
              <a:t>Is outdoor cooking reserved for those with a garden? Absolutely not! The Big Green Egg Small is the perfect addition to balconies and small patios in the city. The Small may be compact, but with it, you can easily cook stellar meals for 4 to 6 people. As the grid of the Small is placed lower than that of the </a:t>
            </a:r>
            <a:r>
              <a:rPr lang="en-US" sz="1600" b="0" dirty="0" err="1">
                <a:solidFill>
                  <a:schemeClr val="bg1"/>
                </a:solidFill>
                <a:latin typeface="Roboto Slab Light" pitchFamily="2" charset="0"/>
                <a:ea typeface="Roboto Slab Light" pitchFamily="2" charset="0"/>
              </a:rPr>
              <a:t>MiniMax</a:t>
            </a:r>
            <a:r>
              <a:rPr lang="en-US" sz="1600" b="0" dirty="0">
                <a:solidFill>
                  <a:schemeClr val="bg1"/>
                </a:solidFill>
                <a:latin typeface="Roboto Slab Light" pitchFamily="2" charset="0"/>
                <a:ea typeface="Roboto Slab Light" pitchFamily="2" charset="0"/>
              </a:rPr>
              <a:t>, the Small is more suitable for larger preparations, even though both the Small and the </a:t>
            </a:r>
            <a:r>
              <a:rPr lang="en-US" sz="1600" b="0" dirty="0" err="1">
                <a:solidFill>
                  <a:schemeClr val="bg1"/>
                </a:solidFill>
                <a:latin typeface="Roboto Slab Light" pitchFamily="2" charset="0"/>
                <a:ea typeface="Roboto Slab Light" pitchFamily="2" charset="0"/>
              </a:rPr>
              <a:t>MiniMax</a:t>
            </a:r>
            <a:r>
              <a:rPr lang="en-US" sz="1600" b="0" dirty="0">
                <a:solidFill>
                  <a:schemeClr val="bg1"/>
                </a:solidFill>
                <a:latin typeface="Roboto Slab Light" pitchFamily="2" charset="0"/>
                <a:ea typeface="Roboto Slab Light" pitchFamily="2" charset="0"/>
              </a:rPr>
              <a:t> have equally sized cooking areas.</a:t>
            </a:r>
          </a:p>
        </p:txBody>
      </p:sp>
      <p:pic>
        <p:nvPicPr>
          <p:cNvPr id="25" name="Picture 24">
            <a:extLst>
              <a:ext uri="{FF2B5EF4-FFF2-40B4-BE49-F238E27FC236}">
                <a16:creationId xmlns:a16="http://schemas.microsoft.com/office/drawing/2014/main" id="{5909C2E2-C555-CB44-8246-AF2C86D8A39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0601" y="810468"/>
            <a:ext cx="5003025" cy="5003025"/>
          </a:xfrm>
          <a:prstGeom prst="rect">
            <a:avLst/>
          </a:prstGeom>
        </p:spPr>
      </p:pic>
      <p:sp>
        <p:nvSpPr>
          <p:cNvPr id="26" name="Title 1">
            <a:extLst>
              <a:ext uri="{FF2B5EF4-FFF2-40B4-BE49-F238E27FC236}">
                <a16:creationId xmlns:a16="http://schemas.microsoft.com/office/drawing/2014/main" id="{DF17C772-3CC7-B042-9F76-D5748689FBA3}"/>
              </a:ext>
            </a:extLst>
          </p:cNvPr>
          <p:cNvSpPr txBox="1">
            <a:spLocks/>
          </p:cNvSpPr>
          <p:nvPr/>
        </p:nvSpPr>
        <p:spPr>
          <a:xfrm>
            <a:off x="6211408" y="1486547"/>
            <a:ext cx="5704983"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600" cap="all" dirty="0">
                <a:solidFill>
                  <a:schemeClr val="bg1"/>
                </a:solidFill>
                <a:latin typeface="Roboto Slab Light" pitchFamily="2" charset="0"/>
                <a:ea typeface="Roboto Slab Light" pitchFamily="2" charset="0"/>
              </a:rPr>
              <a:t>2Xlarge</a:t>
            </a:r>
          </a:p>
          <a:p>
            <a:pPr algn="l"/>
            <a:endParaRPr lang="en-US" sz="1600" b="0" cap="all" dirty="0">
              <a:solidFill>
                <a:schemeClr val="bg1"/>
              </a:solidFill>
              <a:latin typeface="Roboto Slab Light" pitchFamily="2" charset="0"/>
              <a:ea typeface="Roboto Slab Light" pitchFamily="2" charset="0"/>
            </a:endParaRPr>
          </a:p>
          <a:p>
            <a:pPr algn="l"/>
            <a:r>
              <a:rPr lang="en-US" sz="1600" b="0" dirty="0">
                <a:solidFill>
                  <a:schemeClr val="bg1"/>
                </a:solidFill>
                <a:latin typeface="Roboto Slab Light" pitchFamily="2" charset="0"/>
                <a:ea typeface="Roboto Slab Light" pitchFamily="2" charset="0"/>
              </a:rPr>
              <a:t>Large, larger, largest. The Big Green Egg 2XL is the biggest member of the Big Green Egg family and the largest kamado available on the market. Everything about this model is impressive: its weight (170 kg), its size, its height (1 </a:t>
            </a:r>
            <a:r>
              <a:rPr lang="en-US" sz="1600" b="0" dirty="0" err="1">
                <a:solidFill>
                  <a:schemeClr val="bg1"/>
                </a:solidFill>
                <a:latin typeface="Roboto Slab Light" pitchFamily="2" charset="0"/>
                <a:ea typeface="Roboto Slab Light" pitchFamily="2" charset="0"/>
              </a:rPr>
              <a:t>metre</a:t>
            </a:r>
            <a:r>
              <a:rPr lang="en-US" sz="1600" b="0" dirty="0">
                <a:solidFill>
                  <a:schemeClr val="bg1"/>
                </a:solidFill>
                <a:latin typeface="Roboto Slab Light" pitchFamily="2" charset="0"/>
                <a:ea typeface="Roboto Slab Light" pitchFamily="2" charset="0"/>
              </a:rPr>
              <a:t> without EGG Nest) and its cooking area (more than 0,4 m2). The 2XL is an eye catcher in each and every way, and it delivers a performance to match. Add an EGG Nest and a Nest Handler, and the 2XL can be easily moved from one spot to another. In addition, its clever hinge mechanism makes it possible to open this EGG with ease.</a:t>
            </a:r>
          </a:p>
        </p:txBody>
      </p:sp>
      <p:pic>
        <p:nvPicPr>
          <p:cNvPr id="27" name="Picture 26">
            <a:extLst>
              <a:ext uri="{FF2B5EF4-FFF2-40B4-BE49-F238E27FC236}">
                <a16:creationId xmlns:a16="http://schemas.microsoft.com/office/drawing/2014/main" id="{C4093566-3D01-3D49-B3C3-9FC3C1BC29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9650" y="122995"/>
            <a:ext cx="5642455" cy="5642455"/>
          </a:xfrm>
          <a:prstGeom prst="rect">
            <a:avLst/>
          </a:prstGeom>
        </p:spPr>
      </p:pic>
      <p:sp>
        <p:nvSpPr>
          <p:cNvPr id="28" name="Title 1">
            <a:extLst>
              <a:ext uri="{FF2B5EF4-FFF2-40B4-BE49-F238E27FC236}">
                <a16:creationId xmlns:a16="http://schemas.microsoft.com/office/drawing/2014/main" id="{366FF50C-8450-FC45-B916-BF20E1521EE1}"/>
              </a:ext>
            </a:extLst>
          </p:cNvPr>
          <p:cNvSpPr txBox="1">
            <a:spLocks/>
          </p:cNvSpPr>
          <p:nvPr/>
        </p:nvSpPr>
        <p:spPr>
          <a:xfrm>
            <a:off x="6459371" y="1499260"/>
            <a:ext cx="5209059"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600" cap="all" dirty="0" err="1">
                <a:solidFill>
                  <a:schemeClr val="bg1"/>
                </a:solidFill>
                <a:latin typeface="Roboto Slab Light" pitchFamily="2" charset="0"/>
                <a:ea typeface="Roboto Slab Light" pitchFamily="2" charset="0"/>
              </a:rPr>
              <a:t>Xlarge</a:t>
            </a:r>
            <a:endParaRPr lang="en-US" sz="1600" cap="all" dirty="0">
              <a:solidFill>
                <a:schemeClr val="bg1"/>
              </a:solidFill>
              <a:latin typeface="Roboto Slab Light" pitchFamily="2" charset="0"/>
              <a:ea typeface="Roboto Slab Light" pitchFamily="2" charset="0"/>
            </a:endParaRPr>
          </a:p>
          <a:p>
            <a:pPr algn="l"/>
            <a:endParaRPr lang="en-US" sz="1600" b="0" cap="all" dirty="0">
              <a:solidFill>
                <a:schemeClr val="bg1"/>
              </a:solidFill>
              <a:latin typeface="Roboto Slab Light" pitchFamily="2" charset="0"/>
              <a:ea typeface="Roboto Slab Light" pitchFamily="2" charset="0"/>
            </a:endParaRPr>
          </a:p>
          <a:p>
            <a:pPr algn="l"/>
            <a:r>
              <a:rPr lang="en-US" sz="1600" b="0" dirty="0">
                <a:solidFill>
                  <a:schemeClr val="bg1"/>
                </a:solidFill>
                <a:latin typeface="Roboto Slab Light" pitchFamily="2" charset="0"/>
                <a:ea typeface="Roboto Slab Light" pitchFamily="2" charset="0"/>
              </a:rPr>
              <a:t>Do you have a big family and/or group of friends? Do you cook professionally? Or do you like to cater for large groups? If any of the above applies to you, then the Big Green Egg </a:t>
            </a:r>
            <a:r>
              <a:rPr lang="en-US" sz="1600" b="0" dirty="0" err="1">
                <a:solidFill>
                  <a:schemeClr val="bg1"/>
                </a:solidFill>
                <a:latin typeface="Roboto Slab Light" pitchFamily="2" charset="0"/>
                <a:ea typeface="Roboto Slab Light" pitchFamily="2" charset="0"/>
              </a:rPr>
              <a:t>XLarge</a:t>
            </a:r>
            <a:r>
              <a:rPr lang="en-US" sz="1600" b="0" dirty="0">
                <a:solidFill>
                  <a:schemeClr val="bg1"/>
                </a:solidFill>
                <a:latin typeface="Roboto Slab Light" pitchFamily="2" charset="0"/>
                <a:ea typeface="Roboto Slab Light" pitchFamily="2" charset="0"/>
              </a:rPr>
              <a:t> is your perfect partner in crime. As this multi-tasker has a grid that is more than 30% larger than that of the Large, it enables you to serve deliciously cooked ingredients and dishes to loads of people simultaneously. With the </a:t>
            </a:r>
            <a:r>
              <a:rPr lang="en-US" sz="1600" b="0" dirty="0" err="1">
                <a:solidFill>
                  <a:schemeClr val="bg1"/>
                </a:solidFill>
                <a:latin typeface="Roboto Slab Light" pitchFamily="2" charset="0"/>
                <a:ea typeface="Roboto Slab Light" pitchFamily="2" charset="0"/>
              </a:rPr>
              <a:t>XLarge’s</a:t>
            </a:r>
            <a:r>
              <a:rPr lang="en-US" sz="1600" b="0" dirty="0">
                <a:solidFill>
                  <a:schemeClr val="bg1"/>
                </a:solidFill>
                <a:latin typeface="Roboto Slab Light" pitchFamily="2" charset="0"/>
                <a:ea typeface="Roboto Slab Light" pitchFamily="2" charset="0"/>
              </a:rPr>
              <a:t> 61 cm diameter cooking area, big chunks of meat, fish or several pizzas at a time are not a pipe dream, but a reality.</a:t>
            </a:r>
          </a:p>
        </p:txBody>
      </p:sp>
    </p:spTree>
    <p:extLst>
      <p:ext uri="{BB962C8B-B14F-4D97-AF65-F5344CB8AC3E}">
        <p14:creationId xmlns:p14="http://schemas.microsoft.com/office/powerpoint/2010/main" val="123644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par>
                          <p:cTn id="32" fill="hold">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nodeType="clickEffect">
                                  <p:stCondLst>
                                    <p:cond delay="0"/>
                                  </p:stCondLst>
                                  <p:childTnLst>
                                    <p:animEffect transition="out" filter="dissolv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par>
                          <p:cTn id="60" fill="hold">
                            <p:stCondLst>
                              <p:cond delay="500"/>
                            </p:stCondLst>
                            <p:childTnLst>
                              <p:par>
                                <p:cTn id="61" presetID="9"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dissolve">
                                      <p:cBhvr>
                                        <p:cTn id="63" dur="500"/>
                                        <p:tgtEl>
                                          <p:spTgt spid="11"/>
                                        </p:tgtEl>
                                      </p:cBhvr>
                                    </p:animEffect>
                                  </p:childTnLst>
                                </p:cTn>
                              </p:par>
                            </p:childTnLst>
                          </p:cTn>
                        </p:par>
                        <p:par>
                          <p:cTn id="64" fill="hold">
                            <p:stCondLst>
                              <p:cond delay="1000"/>
                            </p:stCondLst>
                            <p:childTnLst>
                              <p:par>
                                <p:cTn id="65" presetID="9"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ssolv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nodeType="clickEffect">
                                  <p:stCondLst>
                                    <p:cond delay="0"/>
                                  </p:stCondLst>
                                  <p:childTnLst>
                                    <p:animEffect transition="out" filter="dissolv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par>
                          <p:cTn id="76" fill="hold">
                            <p:stCondLst>
                              <p:cond delay="500"/>
                            </p:stCondLst>
                            <p:childTnLst>
                              <p:par>
                                <p:cTn id="77" presetID="9" presetClass="entr" presetSubtype="0"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dissolve">
                                      <p:cBhvr>
                                        <p:cTn id="79" dur="500"/>
                                        <p:tgtEl>
                                          <p:spTgt spid="13"/>
                                        </p:tgtEl>
                                      </p:cBhvr>
                                    </p:animEffect>
                                  </p:childTnLst>
                                </p:cTn>
                              </p:par>
                            </p:childTnLst>
                          </p:cTn>
                        </p:par>
                        <p:par>
                          <p:cTn id="80" fill="hold">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dissolve">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xit" presetSubtype="0" fill="hold" nodeType="clickEffect">
                                  <p:stCondLst>
                                    <p:cond delay="0"/>
                                  </p:stCondLst>
                                  <p:childTnLst>
                                    <p:animEffect transition="out" filter="dissolv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childTnLst>
                          </p:cTn>
                        </p:par>
                        <p:par>
                          <p:cTn id="92" fill="hold">
                            <p:stCondLst>
                              <p:cond delay="500"/>
                            </p:stCondLst>
                            <p:childTnLst>
                              <p:par>
                                <p:cTn id="93" presetID="9"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dissolve">
                                      <p:cBhvr>
                                        <p:cTn id="95" dur="500"/>
                                        <p:tgtEl>
                                          <p:spTgt spid="27"/>
                                        </p:tgtEl>
                                      </p:cBhvr>
                                    </p:animEffect>
                                  </p:childTnLst>
                                </p:cTn>
                              </p:par>
                            </p:childTnLst>
                          </p:cTn>
                        </p:par>
                        <p:par>
                          <p:cTn id="96" fill="hold">
                            <p:stCondLst>
                              <p:cond delay="1000"/>
                            </p:stCondLst>
                            <p:childTnLst>
                              <p:par>
                                <p:cTn id="97" presetID="9" presetClass="entr" presetSubtype="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dissolve">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xit" presetSubtype="0" fill="hold" nodeType="clickEffect">
                                  <p:stCondLst>
                                    <p:cond delay="0"/>
                                  </p:stCondLst>
                                  <p:childTnLst>
                                    <p:animEffect transition="out" filter="dissolve">
                                      <p:cBhvr>
                                        <p:cTn id="103" dur="500"/>
                                        <p:tgtEl>
                                          <p:spTgt spid="27"/>
                                        </p:tgtEl>
                                      </p:cBhvr>
                                    </p:animEffect>
                                    <p:set>
                                      <p:cBhvr>
                                        <p:cTn id="104" dur="1" fill="hold">
                                          <p:stCondLst>
                                            <p:cond delay="499"/>
                                          </p:stCondLst>
                                        </p:cTn>
                                        <p:tgtEl>
                                          <p:spTgt spid="27"/>
                                        </p:tgtEl>
                                        <p:attrNameLst>
                                          <p:attrName>style.visibility</p:attrName>
                                        </p:attrNameLst>
                                      </p:cBhvr>
                                      <p:to>
                                        <p:strVal val="hidden"/>
                                      </p:to>
                                    </p:set>
                                  </p:childTnLst>
                                </p:cTn>
                              </p:par>
                              <p:par>
                                <p:cTn id="105" presetID="9" presetClass="exit" presetSubtype="0" fill="hold" grpId="1" nodeType="withEffect">
                                  <p:stCondLst>
                                    <p:cond delay="0"/>
                                  </p:stCondLst>
                                  <p:childTnLst>
                                    <p:animEffect transition="out" filter="dissolve">
                                      <p:cBhvr>
                                        <p:cTn id="106" dur="500"/>
                                        <p:tgtEl>
                                          <p:spTgt spid="28"/>
                                        </p:tgtEl>
                                      </p:cBhvr>
                                    </p:animEffect>
                                    <p:set>
                                      <p:cBhvr>
                                        <p:cTn id="107" dur="1" fill="hold">
                                          <p:stCondLst>
                                            <p:cond delay="499"/>
                                          </p:stCondLst>
                                        </p:cTn>
                                        <p:tgtEl>
                                          <p:spTgt spid="28"/>
                                        </p:tgtEl>
                                        <p:attrNameLst>
                                          <p:attrName>style.visibility</p:attrName>
                                        </p:attrNameLst>
                                      </p:cBhvr>
                                      <p:to>
                                        <p:strVal val="hidden"/>
                                      </p:to>
                                    </p:set>
                                  </p:childTnLst>
                                </p:cTn>
                              </p:par>
                            </p:childTnLst>
                          </p:cTn>
                        </p:par>
                        <p:par>
                          <p:cTn id="108" fill="hold">
                            <p:stCondLst>
                              <p:cond delay="500"/>
                            </p:stCondLst>
                            <p:childTnLst>
                              <p:par>
                                <p:cTn id="109" presetID="9" presetClass="entr" presetSubtype="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dissolve">
                                      <p:cBhvr>
                                        <p:cTn id="111" dur="500"/>
                                        <p:tgtEl>
                                          <p:spTgt spid="25"/>
                                        </p:tgtEl>
                                      </p:cBhvr>
                                    </p:animEffect>
                                  </p:childTnLst>
                                </p:cTn>
                              </p:par>
                            </p:childTnLst>
                          </p:cTn>
                        </p:par>
                        <p:par>
                          <p:cTn id="112" fill="hold">
                            <p:stCondLst>
                              <p:cond delay="1000"/>
                            </p:stCondLst>
                            <p:childTnLst>
                              <p:par>
                                <p:cTn id="113" presetID="9" presetClass="entr" presetSubtype="0"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dissolve">
                                      <p:cBhvr>
                                        <p:cTn id="1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12" grpId="0"/>
      <p:bldP spid="12" grpId="1"/>
      <p:bldP spid="14" grpId="0"/>
      <p:bldP spid="14" grpId="1"/>
      <p:bldP spid="20" grpId="0"/>
      <p:bldP spid="20" grpId="1"/>
      <p:bldP spid="22" grpId="0"/>
      <p:bldP spid="22" grpId="1"/>
      <p:bldP spid="26" grpId="0"/>
      <p:bldP spid="28" grpId="0"/>
      <p:bldP spid="28"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194884" y="372980"/>
            <a:ext cx="4385657" cy="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31705" y="372980"/>
            <a:ext cx="4385657" cy="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40927"/>
            <a:ext cx="121920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r>
              <a:rPr lang="en-US" sz="1400" b="0" cap="all" dirty="0">
                <a:solidFill>
                  <a:schemeClr val="bg1"/>
                </a:solidFill>
                <a:latin typeface="Roboto Slab Light" pitchFamily="2" charset="0"/>
                <a:ea typeface="Roboto Slab Light" pitchFamily="2" charset="0"/>
              </a:rPr>
              <a:t>BIG GREEN EGG</a:t>
            </a:r>
            <a:br>
              <a:rPr lang="en-US" sz="1600" b="0" cap="all" dirty="0">
                <a:solidFill>
                  <a:schemeClr val="bg1"/>
                </a:solidFill>
                <a:latin typeface="Roboto Slab Light" pitchFamily="2" charset="0"/>
                <a:ea typeface="Roboto Slab Light" pitchFamily="2" charset="0"/>
              </a:rPr>
            </a:br>
            <a:r>
              <a:rPr lang="en-US" sz="2000" b="0" cap="all" dirty="0">
                <a:solidFill>
                  <a:schemeClr val="bg1"/>
                </a:solidFill>
                <a:latin typeface="Roboto Slab Light" pitchFamily="2" charset="0"/>
                <a:ea typeface="Roboto Slab Light" pitchFamily="2" charset="0"/>
              </a:rPr>
              <a:t>Sustainability</a:t>
            </a:r>
            <a:br>
              <a:rPr lang="en-US" sz="1600" b="0" cap="all" dirty="0">
                <a:solidFill>
                  <a:schemeClr val="bg1"/>
                </a:solidFill>
                <a:latin typeface="Roboto Slab Light" pitchFamily="2" charset="0"/>
                <a:ea typeface="Roboto Slab Light" pitchFamily="2" charset="0"/>
              </a:rPr>
            </a:br>
            <a:endParaRPr lang="en-US" sz="1600" b="0" dirty="0">
              <a:solidFill>
                <a:schemeClr val="bg1"/>
              </a:solidFill>
              <a:latin typeface="Roboto Slab Light" pitchFamily="2" charset="0"/>
              <a:ea typeface="Roboto Slab Light" pitchFamily="2" charset="0"/>
            </a:endParaRPr>
          </a:p>
        </p:txBody>
      </p:sp>
      <p:sp>
        <p:nvSpPr>
          <p:cNvPr id="6" name="TextBox 5"/>
          <p:cNvSpPr txBox="1"/>
          <p:nvPr/>
        </p:nvSpPr>
        <p:spPr>
          <a:xfrm>
            <a:off x="721031" y="2794342"/>
            <a:ext cx="6473853" cy="1631216"/>
          </a:xfrm>
          <a:prstGeom prst="rect">
            <a:avLst/>
          </a:prstGeom>
          <a:noFill/>
        </p:spPr>
        <p:txBody>
          <a:bodyPr wrap="square" rtlCol="0">
            <a:spAutoFit/>
          </a:bodyPr>
          <a:lstStyle/>
          <a:p>
            <a:pPr algn="ctr"/>
            <a:r>
              <a:rPr lang="en-US" cap="all" dirty="0">
                <a:solidFill>
                  <a:schemeClr val="bg1"/>
                </a:solidFill>
                <a:latin typeface="Roboto Slab Light" pitchFamily="2" charset="0"/>
                <a:ea typeface="Roboto Slab Light" pitchFamily="2" charset="0"/>
              </a:rPr>
              <a:t> ECONOMICAL</a:t>
            </a:r>
          </a:p>
          <a:p>
            <a:pPr algn="ctr"/>
            <a:endParaRPr lang="en-US" cap="all" dirty="0">
              <a:solidFill>
                <a:schemeClr val="bg1"/>
              </a:solidFill>
              <a:latin typeface="Roboto Slab Light" pitchFamily="2" charset="0"/>
              <a:ea typeface="Roboto Slab Light" pitchFamily="2" charset="0"/>
            </a:endParaRPr>
          </a:p>
          <a:p>
            <a:pPr algn="ctr"/>
            <a:r>
              <a:rPr lang="en-US" sz="1600" dirty="0">
                <a:solidFill>
                  <a:schemeClr val="bg1"/>
                </a:solidFill>
                <a:latin typeface="Roboto Slab Light" pitchFamily="2" charset="0"/>
                <a:ea typeface="Roboto Slab Light" pitchFamily="2" charset="0"/>
              </a:rPr>
              <a:t>The EGG’s structure and the materials used, makes Big Green Egg® combined with top-quality Premium Lump Charcoal highly economical. What’s more, the charcoal generates surprisingly little ash.</a:t>
            </a:r>
          </a:p>
        </p:txBody>
      </p:sp>
      <p:sp>
        <p:nvSpPr>
          <p:cNvPr id="7" name="TextBox 6"/>
          <p:cNvSpPr txBox="1"/>
          <p:nvPr/>
        </p:nvSpPr>
        <p:spPr>
          <a:xfrm>
            <a:off x="901230" y="2784464"/>
            <a:ext cx="6473853" cy="1631216"/>
          </a:xfrm>
          <a:prstGeom prst="rect">
            <a:avLst/>
          </a:prstGeom>
          <a:noFill/>
        </p:spPr>
        <p:txBody>
          <a:bodyPr wrap="square" rtlCol="0">
            <a:spAutoFit/>
          </a:bodyPr>
          <a:lstStyle/>
          <a:p>
            <a:pPr algn="ctr"/>
            <a:r>
              <a:rPr lang="en-US" dirty="0">
                <a:solidFill>
                  <a:schemeClr val="bg1"/>
                </a:solidFill>
                <a:latin typeface="Roboto Slab Light" pitchFamily="2" charset="0"/>
                <a:ea typeface="Roboto Slab Light" pitchFamily="2" charset="0"/>
                <a:cs typeface="FontAwesome" charset="0"/>
              </a:rPr>
              <a:t></a:t>
            </a:r>
            <a:r>
              <a:rPr lang="en-US" cap="all" dirty="0">
                <a:solidFill>
                  <a:schemeClr val="bg1"/>
                </a:solidFill>
                <a:latin typeface="Roboto Slab Light" pitchFamily="2" charset="0"/>
                <a:ea typeface="Roboto Slab Light" pitchFamily="2" charset="0"/>
              </a:rPr>
              <a:t>    LIMITED LIFETIME WARRANTY</a:t>
            </a:r>
          </a:p>
          <a:p>
            <a:pPr algn="ctr"/>
            <a:endParaRPr lang="en-US" cap="all" dirty="0">
              <a:solidFill>
                <a:schemeClr val="bg1"/>
              </a:solidFill>
              <a:latin typeface="Roboto Slab Light" pitchFamily="2" charset="0"/>
              <a:ea typeface="Roboto Slab Light" pitchFamily="2" charset="0"/>
            </a:endParaRPr>
          </a:p>
          <a:p>
            <a:pPr algn="ctr"/>
            <a:r>
              <a:rPr lang="en-US" sz="1600" dirty="0">
                <a:solidFill>
                  <a:schemeClr val="bg1"/>
                </a:solidFill>
                <a:latin typeface="Roboto Slab Light" pitchFamily="2" charset="0"/>
                <a:ea typeface="Roboto Slab Light" pitchFamily="2" charset="0"/>
              </a:rPr>
              <a:t>Because each Big Green Egg® will last for at least a lifetime, we offer a limited lifetime warranty. This makes it possible for you to endlessly enjoy cooking ingredients and dishes in a healthy way with exceptionally tasty results.</a:t>
            </a:r>
          </a:p>
        </p:txBody>
      </p:sp>
      <p:sp>
        <p:nvSpPr>
          <p:cNvPr id="8" name="TextBox 7"/>
          <p:cNvSpPr txBox="1"/>
          <p:nvPr/>
        </p:nvSpPr>
        <p:spPr>
          <a:xfrm>
            <a:off x="1081430" y="2761381"/>
            <a:ext cx="6113454" cy="1877437"/>
          </a:xfrm>
          <a:prstGeom prst="rect">
            <a:avLst/>
          </a:prstGeom>
          <a:noFill/>
        </p:spPr>
        <p:txBody>
          <a:bodyPr wrap="square" rtlCol="0">
            <a:spAutoFit/>
          </a:bodyPr>
          <a:lstStyle/>
          <a:p>
            <a:pPr algn="ctr"/>
            <a:r>
              <a:rPr lang="en-US" dirty="0">
                <a:solidFill>
                  <a:schemeClr val="bg1"/>
                </a:solidFill>
                <a:latin typeface="Roboto Slab Light" pitchFamily="2" charset="0"/>
                <a:ea typeface="Roboto Slab Light" pitchFamily="2" charset="0"/>
                <a:cs typeface="FontAwesome" charset="0"/>
              </a:rPr>
              <a:t>   </a:t>
            </a:r>
            <a:r>
              <a:rPr lang="en-US" cap="all" dirty="0">
                <a:solidFill>
                  <a:schemeClr val="bg1"/>
                </a:solidFill>
                <a:latin typeface="Roboto Slab Light" pitchFamily="2" charset="0"/>
                <a:ea typeface="Roboto Slab Light" pitchFamily="2" charset="0"/>
              </a:rPr>
              <a:t>SUSTAINABLE MATERIALS</a:t>
            </a:r>
          </a:p>
          <a:p>
            <a:pPr algn="ctr"/>
            <a:endParaRPr lang="en-US" cap="all" dirty="0">
              <a:solidFill>
                <a:schemeClr val="bg1"/>
              </a:solidFill>
              <a:latin typeface="Roboto Slab Light" pitchFamily="2" charset="0"/>
              <a:ea typeface="Roboto Slab Light" pitchFamily="2" charset="0"/>
            </a:endParaRPr>
          </a:p>
          <a:p>
            <a:pPr algn="ctr"/>
            <a:r>
              <a:rPr lang="en-US" sz="1600" dirty="0">
                <a:solidFill>
                  <a:schemeClr val="bg1"/>
                </a:solidFill>
                <a:latin typeface="Roboto Slab Light" pitchFamily="2" charset="0"/>
                <a:ea typeface="Roboto Slab Light" pitchFamily="2" charset="0"/>
              </a:rPr>
              <a:t>Big Green Egg® aspires to produce its products from sustainable materials. For example, our natural lump charcoal is made from waste wood from the lumber industry which conserves wood resources, and the charcoal is produced in modern, efficient and non-polluting charcoal kilns.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5119" y="2712720"/>
            <a:ext cx="8290560" cy="4145280"/>
          </a:xfrm>
          <a:prstGeom prst="rect">
            <a:avLst/>
          </a:prstGeom>
        </p:spPr>
      </p:pic>
      <p:sp>
        <p:nvSpPr>
          <p:cNvPr id="9" name="TextBox 8"/>
          <p:cNvSpPr txBox="1"/>
          <p:nvPr/>
        </p:nvSpPr>
        <p:spPr>
          <a:xfrm>
            <a:off x="1171530" y="2794342"/>
            <a:ext cx="6113454" cy="1323439"/>
          </a:xfrm>
          <a:prstGeom prst="rect">
            <a:avLst/>
          </a:prstGeom>
          <a:noFill/>
        </p:spPr>
        <p:txBody>
          <a:bodyPr wrap="square" rtlCol="0">
            <a:spAutoFit/>
          </a:bodyPr>
          <a:lstStyle/>
          <a:p>
            <a:pPr algn="ctr"/>
            <a:r>
              <a:rPr lang="en-US" sz="1600" cap="all" dirty="0">
                <a:solidFill>
                  <a:schemeClr val="bg1"/>
                </a:solidFill>
                <a:latin typeface="Roboto Slab Light" pitchFamily="2" charset="0"/>
                <a:ea typeface="Roboto Slab Light" pitchFamily="2" charset="0"/>
              </a:rPr>
              <a:t>OLD WISDOM, NEW TECHNOLOGIES</a:t>
            </a:r>
          </a:p>
          <a:p>
            <a:pPr algn="ctr"/>
            <a:endParaRPr lang="en-US" sz="1600" cap="all" dirty="0">
              <a:solidFill>
                <a:schemeClr val="bg1"/>
              </a:solidFill>
              <a:latin typeface="Roboto Slab Light" pitchFamily="2" charset="0"/>
              <a:ea typeface="Roboto Slab Light" pitchFamily="2" charset="0"/>
            </a:endParaRPr>
          </a:p>
          <a:p>
            <a:pPr algn="ctr"/>
            <a:r>
              <a:rPr lang="en-US" sz="1600" dirty="0">
                <a:solidFill>
                  <a:schemeClr val="bg1"/>
                </a:solidFill>
                <a:latin typeface="Roboto Slab Light" pitchFamily="2" charset="0"/>
                <a:ea typeface="Roboto Slab Light" pitchFamily="2" charset="0"/>
              </a:rPr>
              <a:t>Enjoy the Big Green Egg® and open your world of culinary possibilities. Let your creativity run wild. But most of all, let life taste good.</a:t>
            </a:r>
          </a:p>
        </p:txBody>
      </p:sp>
      <p:pic>
        <p:nvPicPr>
          <p:cNvPr id="10" name="Picture 9">
            <a:extLst>
              <a:ext uri="{FF2B5EF4-FFF2-40B4-BE49-F238E27FC236}">
                <a16:creationId xmlns:a16="http://schemas.microsoft.com/office/drawing/2014/main" id="{88F264E1-E426-574E-B63D-54E923869E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1057" y="6178378"/>
            <a:ext cx="794747" cy="531340"/>
          </a:xfrm>
          <a:prstGeom prst="rect">
            <a:avLst/>
          </a:prstGeom>
        </p:spPr>
      </p:pic>
      <p:pic>
        <p:nvPicPr>
          <p:cNvPr id="11" name="Picture 10">
            <a:extLst>
              <a:ext uri="{FF2B5EF4-FFF2-40B4-BE49-F238E27FC236}">
                <a16:creationId xmlns:a16="http://schemas.microsoft.com/office/drawing/2014/main" id="{23303A1C-F1D4-A843-AE65-216B582BDD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396" y="6333627"/>
            <a:ext cx="1599978" cy="220842"/>
          </a:xfrm>
          <a:prstGeom prst="rect">
            <a:avLst/>
          </a:prstGeom>
        </p:spPr>
      </p:pic>
    </p:spTree>
    <p:extLst>
      <p:ext uri="{BB962C8B-B14F-4D97-AF65-F5344CB8AC3E}">
        <p14:creationId xmlns:p14="http://schemas.microsoft.com/office/powerpoint/2010/main" val="12636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52400" y="152400"/>
            <a:ext cx="121920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endParaRPr lang="en-US" dirty="0"/>
          </a:p>
        </p:txBody>
      </p:sp>
      <p:pic>
        <p:nvPicPr>
          <p:cNvPr id="5" name="Picture 4">
            <a:extLst>
              <a:ext uri="{FF2B5EF4-FFF2-40B4-BE49-F238E27FC236}">
                <a16:creationId xmlns:a16="http://schemas.microsoft.com/office/drawing/2014/main" id="{93FDEDD0-5DBC-4048-900B-7B192F4B1A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1057" y="6178378"/>
            <a:ext cx="794747" cy="531340"/>
          </a:xfrm>
          <a:prstGeom prst="rect">
            <a:avLst/>
          </a:prstGeom>
        </p:spPr>
      </p:pic>
      <p:pic>
        <p:nvPicPr>
          <p:cNvPr id="7" name="Picture 6">
            <a:extLst>
              <a:ext uri="{FF2B5EF4-FFF2-40B4-BE49-F238E27FC236}">
                <a16:creationId xmlns:a16="http://schemas.microsoft.com/office/drawing/2014/main" id="{59E20973-A85F-DC46-A426-8F8A56F561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396" y="6333627"/>
            <a:ext cx="1599978" cy="220842"/>
          </a:xfrm>
          <a:prstGeom prst="rect">
            <a:avLst/>
          </a:prstGeom>
        </p:spPr>
      </p:pic>
    </p:spTree>
    <p:extLst>
      <p:ext uri="{BB962C8B-B14F-4D97-AF65-F5344CB8AC3E}">
        <p14:creationId xmlns:p14="http://schemas.microsoft.com/office/powerpoint/2010/main" val="199275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4" name="Group 63"/>
          <p:cNvGrpSpPr/>
          <p:nvPr/>
        </p:nvGrpSpPr>
        <p:grpSpPr>
          <a:xfrm>
            <a:off x="0" y="-40927"/>
            <a:ext cx="12192000" cy="1143000"/>
            <a:chOff x="0" y="-40927"/>
            <a:chExt cx="12192000" cy="1143000"/>
          </a:xfrm>
        </p:grpSpPr>
        <p:cxnSp>
          <p:nvCxnSpPr>
            <p:cNvPr id="61" name="Straight Connector 60"/>
            <p:cNvCxnSpPr/>
            <p:nvPr/>
          </p:nvCxnSpPr>
          <p:spPr>
            <a:xfrm>
              <a:off x="7194884" y="372980"/>
              <a:ext cx="4385657" cy="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31705" y="372980"/>
              <a:ext cx="4385657" cy="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Title 1"/>
            <p:cNvSpPr txBox="1">
              <a:spLocks/>
            </p:cNvSpPr>
            <p:nvPr/>
          </p:nvSpPr>
          <p:spPr>
            <a:xfrm>
              <a:off x="0" y="-40927"/>
              <a:ext cx="121920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r>
                <a:rPr lang="en-US" sz="1400" b="0" cap="all" dirty="0">
                  <a:solidFill>
                    <a:schemeClr val="bg1"/>
                  </a:solidFill>
                  <a:latin typeface="Roboto Slab Light" pitchFamily="2" charset="0"/>
                  <a:ea typeface="Roboto Slab Light" pitchFamily="2" charset="0"/>
                </a:rPr>
                <a:t>BIG GREEN EGG</a:t>
              </a:r>
              <a:br>
                <a:rPr lang="en-US" sz="1600" b="0" cap="all" dirty="0">
                  <a:solidFill>
                    <a:schemeClr val="bg1"/>
                  </a:solidFill>
                  <a:latin typeface="Roboto Slab Light" pitchFamily="2" charset="0"/>
                  <a:ea typeface="Roboto Slab Light" pitchFamily="2" charset="0"/>
                </a:rPr>
              </a:br>
              <a:r>
                <a:rPr lang="en-US" sz="2000" cap="all" dirty="0">
                  <a:solidFill>
                    <a:schemeClr val="bg1"/>
                  </a:solidFill>
                  <a:latin typeface="Roboto Slab Light" pitchFamily="2" charset="0"/>
                  <a:ea typeface="Roboto Slab Light" pitchFamily="2" charset="0"/>
                </a:rPr>
                <a:t>Explained</a:t>
              </a:r>
              <a:br>
                <a:rPr lang="en-US" sz="1600" b="0" cap="all" dirty="0">
                  <a:solidFill>
                    <a:schemeClr val="bg1"/>
                  </a:solidFill>
                  <a:latin typeface="Roboto Slab Light" pitchFamily="2" charset="0"/>
                  <a:ea typeface="Roboto Slab Light" pitchFamily="2" charset="0"/>
                </a:rPr>
              </a:br>
              <a:endParaRPr lang="en-US" sz="1600" dirty="0">
                <a:solidFill>
                  <a:schemeClr val="bg1"/>
                </a:solidFill>
                <a:latin typeface="Roboto Slab Light" pitchFamily="2" charset="0"/>
                <a:ea typeface="Roboto Slab Light" pitchFamily="2" charset="0"/>
              </a:endParaRPr>
            </a:p>
          </p:txBody>
        </p:sp>
      </p:grpSp>
      <p:sp>
        <p:nvSpPr>
          <p:cNvPr id="6" name="Titel 1"/>
          <p:cNvSpPr txBox="1">
            <a:spLocks/>
          </p:cNvSpPr>
          <p:nvPr/>
        </p:nvSpPr>
        <p:spPr>
          <a:xfrm>
            <a:off x="1" y="4409724"/>
            <a:ext cx="12192000" cy="828323"/>
          </a:xfrm>
          <a:prstGeom prst="rect">
            <a:avLst/>
          </a:prstGeom>
        </p:spPr>
        <p:txBody>
          <a:bodyPr vert="horz" lIns="121920" tIns="60960" rIns="121920" bIns="60960" rtlCol="0" anchor="ctr">
            <a:normAutofit fontScale="97500"/>
          </a:bodyPr>
          <a:lstStyle>
            <a:lvl1pPr algn="ctr" defTabSz="457200" rtl="0" eaLnBrk="1" latinLnBrk="0" hangingPunct="1">
              <a:spcBef>
                <a:spcPct val="0"/>
              </a:spcBef>
              <a:buNone/>
              <a:defRPr sz="4400" b="1" kern="1200">
                <a:solidFill>
                  <a:srgbClr val="005138"/>
                </a:solidFill>
                <a:latin typeface="+mj-lt"/>
                <a:ea typeface="+mj-ea"/>
                <a:cs typeface="+mj-cs"/>
              </a:defRPr>
            </a:lvl1pPr>
          </a:lstStyle>
          <a:p>
            <a:endParaRPr lang="en-GB" sz="2667" dirty="0">
              <a:solidFill>
                <a:schemeClr val="bg1"/>
              </a:solidFill>
              <a:latin typeface="Roboto Slab Light" pitchFamily="2" charset="0"/>
              <a:ea typeface="Roboto Slab Light"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95459" y="-4082175"/>
            <a:ext cx="1422400" cy="10033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17697" y="-4542804"/>
            <a:ext cx="1409700" cy="1549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40749" y="-2806469"/>
            <a:ext cx="5461000" cy="36703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755947" y="1224732"/>
            <a:ext cx="3886200" cy="13081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798954" y="2787102"/>
            <a:ext cx="3835400" cy="21590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a:ext>
            </a:extLst>
          </a:blip>
          <a:stretch>
            <a:fillRect/>
          </a:stretch>
        </p:blipFill>
        <p:spPr>
          <a:xfrm rot="21445210">
            <a:off x="-7165110" y="4923549"/>
            <a:ext cx="2438400" cy="12700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984259" y="5951682"/>
            <a:ext cx="4076700" cy="6159500"/>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30000" y="652178"/>
            <a:ext cx="549617" cy="387676"/>
          </a:xfrm>
          <a:prstGeom prst="rect">
            <a:avLst/>
          </a:prstGeom>
        </p:spPr>
      </p:pic>
      <p:pic>
        <p:nvPicPr>
          <p:cNvPr id="14" name="Pictur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90996" y="549191"/>
            <a:ext cx="544710" cy="598690"/>
          </a:xfrm>
          <a:prstGeom prst="rect">
            <a:avLst/>
          </a:prstGeom>
        </p:spPr>
      </p:pic>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33442" y="1012790"/>
            <a:ext cx="2110138" cy="1418209"/>
          </a:xfrm>
          <a:prstGeom prst="rect">
            <a:avLst/>
          </a:prstGeom>
        </p:spPr>
      </p:pic>
      <p:pic>
        <p:nvPicPr>
          <p:cNvPr id="16" name="Picture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36691" y="2570451"/>
            <a:ext cx="1501633" cy="505451"/>
          </a:xfrm>
          <a:prstGeom prst="rect">
            <a:avLst/>
          </a:prstGeom>
        </p:spPr>
      </p:pic>
      <p:pic>
        <p:nvPicPr>
          <p:cNvPr id="17" name="Picture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220073" y="3174153"/>
            <a:ext cx="1482004" cy="834240"/>
          </a:xfrm>
          <a:prstGeom prst="rect">
            <a:avLst/>
          </a:prstGeom>
        </p:spPr>
      </p:pic>
      <p:pic>
        <p:nvPicPr>
          <p:cNvPr id="18" name="Picture 1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rot="21445210">
            <a:off x="5464991" y="3999679"/>
            <a:ext cx="942201" cy="490730"/>
          </a:xfrm>
          <a:prstGeom prst="rect">
            <a:avLst/>
          </a:prstGeom>
        </p:spPr>
      </p:pic>
      <p:pic>
        <p:nvPicPr>
          <p:cNvPr id="19" name="Picture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148471" y="4396951"/>
            <a:ext cx="1575242" cy="2380038"/>
          </a:xfrm>
          <a:prstGeom prst="rect">
            <a:avLst/>
          </a:prstGeom>
        </p:spPr>
      </p:pic>
      <p:sp>
        <p:nvSpPr>
          <p:cNvPr id="21" name="TextBox 20"/>
          <p:cNvSpPr txBox="1"/>
          <p:nvPr/>
        </p:nvSpPr>
        <p:spPr>
          <a:xfrm>
            <a:off x="1742676" y="463952"/>
            <a:ext cx="2024743" cy="1477328"/>
          </a:xfrm>
          <a:prstGeom prst="rect">
            <a:avLst/>
          </a:prstGeom>
          <a:noFill/>
        </p:spPr>
        <p:txBody>
          <a:bodyPr wrap="square" rtlCol="0">
            <a:spAutoFit/>
          </a:bodyPr>
          <a:lstStyle/>
          <a:p>
            <a:pPr algn="ctr"/>
            <a:r>
              <a:rPr lang="en-US" sz="1000" b="1" cap="all" dirty="0">
                <a:solidFill>
                  <a:schemeClr val="bg1"/>
                </a:solidFill>
                <a:latin typeface="Roboto Slab Light" pitchFamily="2" charset="0"/>
                <a:ea typeface="Roboto Slab Light" pitchFamily="2" charset="0"/>
              </a:rPr>
              <a:t>CERAMIC SNUFFER CAP</a:t>
            </a:r>
          </a:p>
          <a:p>
            <a:pPr algn="ctr"/>
            <a:endParaRPr lang="en-US" sz="1000" b="1" cap="all" dirty="0">
              <a:solidFill>
                <a:schemeClr val="bg1"/>
              </a:solidFill>
              <a:latin typeface="Roboto Slab Light" pitchFamily="2" charset="0"/>
              <a:ea typeface="Roboto Slab Light" pitchFamily="2" charset="0"/>
            </a:endParaRPr>
          </a:p>
          <a:p>
            <a:r>
              <a:rPr lang="en-US" sz="1000" dirty="0">
                <a:solidFill>
                  <a:schemeClr val="bg1"/>
                </a:solidFill>
                <a:latin typeface="Roboto Slab Light" pitchFamily="2" charset="0"/>
                <a:ea typeface="Roboto Slab Light" pitchFamily="2" charset="0"/>
              </a:rPr>
              <a:t>Add the ceramic cap after cooking to extinguish heat and reuse the remaining charcoal next time. Leave in place when the EGG® is not in use.</a:t>
            </a:r>
          </a:p>
          <a:p>
            <a:endParaRPr lang="en-US" sz="1000" dirty="0">
              <a:solidFill>
                <a:schemeClr val="bg1"/>
              </a:solidFill>
              <a:latin typeface="Roboto Slab Light" pitchFamily="2" charset="0"/>
              <a:ea typeface="Roboto Slab Light" pitchFamily="2" charset="0"/>
            </a:endParaRPr>
          </a:p>
        </p:txBody>
      </p:sp>
      <p:sp>
        <p:nvSpPr>
          <p:cNvPr id="22" name="TextBox 21"/>
          <p:cNvSpPr txBox="1"/>
          <p:nvPr/>
        </p:nvSpPr>
        <p:spPr>
          <a:xfrm>
            <a:off x="8303225" y="542285"/>
            <a:ext cx="2024743" cy="1015663"/>
          </a:xfrm>
          <a:prstGeom prst="rect">
            <a:avLst/>
          </a:prstGeom>
          <a:noFill/>
        </p:spPr>
        <p:txBody>
          <a:bodyPr wrap="square" rtlCol="0">
            <a:spAutoFit/>
          </a:bodyPr>
          <a:lstStyle/>
          <a:p>
            <a:pPr algn="ctr"/>
            <a:r>
              <a:rPr lang="en-US" sz="1000" b="1" cap="all" dirty="0">
                <a:solidFill>
                  <a:schemeClr val="bg1"/>
                </a:solidFill>
                <a:latin typeface="Roboto Slab Light" pitchFamily="2" charset="0"/>
                <a:ea typeface="Roboto Slab Light" pitchFamily="2" charset="0"/>
              </a:rPr>
              <a:t>DUAL FUNCTION METAL TOP</a:t>
            </a:r>
          </a:p>
          <a:p>
            <a:pPr algn="ctr"/>
            <a:endParaRPr lang="en-US" sz="1000" b="1" cap="all" dirty="0">
              <a:solidFill>
                <a:schemeClr val="bg1"/>
              </a:solidFill>
              <a:latin typeface="Roboto Slab Light" pitchFamily="2" charset="0"/>
              <a:ea typeface="Roboto Slab Light" pitchFamily="2" charset="0"/>
            </a:endParaRPr>
          </a:p>
          <a:p>
            <a:r>
              <a:rPr lang="en-US" sz="1000" dirty="0">
                <a:solidFill>
                  <a:schemeClr val="bg1"/>
                </a:solidFill>
                <a:latin typeface="Roboto Slab Light" pitchFamily="2" charset="0"/>
                <a:ea typeface="Roboto Slab Light" pitchFamily="2" charset="0"/>
              </a:rPr>
              <a:t>Adjust two ways, to regulate airflow and precisely control temperature.</a:t>
            </a:r>
          </a:p>
          <a:p>
            <a:endParaRPr lang="en-US" sz="1000" dirty="0">
              <a:solidFill>
                <a:schemeClr val="bg1"/>
              </a:solidFill>
              <a:latin typeface="Roboto Slab Light" pitchFamily="2" charset="0"/>
              <a:ea typeface="Roboto Slab Light" pitchFamily="2" charset="0"/>
            </a:endParaRPr>
          </a:p>
        </p:txBody>
      </p:sp>
      <p:sp>
        <p:nvSpPr>
          <p:cNvPr id="23" name="TextBox 22"/>
          <p:cNvSpPr txBox="1"/>
          <p:nvPr/>
        </p:nvSpPr>
        <p:spPr>
          <a:xfrm>
            <a:off x="1747523" y="1691533"/>
            <a:ext cx="2024743" cy="2092881"/>
          </a:xfrm>
          <a:prstGeom prst="rect">
            <a:avLst/>
          </a:prstGeom>
          <a:noFill/>
        </p:spPr>
        <p:txBody>
          <a:bodyPr wrap="square" rtlCol="0">
            <a:spAutoFit/>
          </a:bodyPr>
          <a:lstStyle/>
          <a:p>
            <a:pPr algn="ctr"/>
            <a:r>
              <a:rPr lang="en-US" sz="1000" b="1" cap="all" dirty="0">
                <a:solidFill>
                  <a:schemeClr val="bg1"/>
                </a:solidFill>
                <a:latin typeface="Roboto Slab Light" pitchFamily="2" charset="0"/>
                <a:ea typeface="Roboto Slab Light" pitchFamily="2" charset="0"/>
              </a:rPr>
              <a:t>LID WITH CHIMNEY</a:t>
            </a:r>
          </a:p>
          <a:p>
            <a:pPr algn="ctr"/>
            <a:endParaRPr lang="en-US" sz="1000" b="1" cap="all" dirty="0">
              <a:solidFill>
                <a:schemeClr val="bg1"/>
              </a:solidFill>
              <a:latin typeface="Roboto Slab Light" pitchFamily="2" charset="0"/>
              <a:ea typeface="Roboto Slab Light" pitchFamily="2" charset="0"/>
            </a:endParaRPr>
          </a:p>
          <a:p>
            <a:r>
              <a:rPr lang="en-US" sz="1000" dirty="0">
                <a:solidFill>
                  <a:schemeClr val="bg1"/>
                </a:solidFill>
                <a:latin typeface="Roboto Slab Light" pitchFamily="2" charset="0"/>
                <a:ea typeface="Roboto Slab Light" pitchFamily="2" charset="0"/>
              </a:rPr>
              <a:t>Ceramic dome with chimney that can be opened and closed easily because of the spring mechanism. The ceramic material features a protective glaze. The insulating, heat retaining properties of the ceramic material create an air flow within the EGG®, ensuring that dishes are cooked evenly and tastefully.</a:t>
            </a:r>
          </a:p>
        </p:txBody>
      </p:sp>
      <p:sp>
        <p:nvSpPr>
          <p:cNvPr id="24" name="TextBox 23"/>
          <p:cNvSpPr txBox="1"/>
          <p:nvPr/>
        </p:nvSpPr>
        <p:spPr>
          <a:xfrm>
            <a:off x="8158134" y="1325674"/>
            <a:ext cx="2024743" cy="1015663"/>
          </a:xfrm>
          <a:prstGeom prst="rect">
            <a:avLst/>
          </a:prstGeom>
          <a:noFill/>
        </p:spPr>
        <p:txBody>
          <a:bodyPr wrap="square" rtlCol="0">
            <a:spAutoFit/>
          </a:bodyPr>
          <a:lstStyle/>
          <a:p>
            <a:pPr algn="ctr"/>
            <a:r>
              <a:rPr lang="en-US" sz="1000" b="1" cap="all" dirty="0">
                <a:solidFill>
                  <a:schemeClr val="bg1"/>
                </a:solidFill>
                <a:latin typeface="Roboto Slab Light" pitchFamily="2" charset="0"/>
                <a:ea typeface="Roboto Slab Light" pitchFamily="2" charset="0"/>
              </a:rPr>
              <a:t>TEMPERATURE GAUGE</a:t>
            </a:r>
          </a:p>
          <a:p>
            <a:pPr algn="ctr"/>
            <a:endParaRPr lang="en-US" sz="1000" b="1" cap="all" dirty="0">
              <a:solidFill>
                <a:schemeClr val="bg1"/>
              </a:solidFill>
              <a:latin typeface="Roboto Slab Light" pitchFamily="2" charset="0"/>
              <a:ea typeface="Roboto Slab Light" pitchFamily="2" charset="0"/>
            </a:endParaRPr>
          </a:p>
          <a:p>
            <a:r>
              <a:rPr lang="en-US" sz="1000" dirty="0">
                <a:solidFill>
                  <a:schemeClr val="bg1"/>
                </a:solidFill>
                <a:latin typeface="Roboto Slab Light" pitchFamily="2" charset="0"/>
                <a:ea typeface="Roboto Slab Light" pitchFamily="2" charset="0"/>
              </a:rPr>
              <a:t>Gives precise internal temperature readings. Monitor cooking progress without opening  the EGG®.</a:t>
            </a:r>
          </a:p>
        </p:txBody>
      </p:sp>
      <p:sp>
        <p:nvSpPr>
          <p:cNvPr id="25" name="TextBox 24"/>
          <p:cNvSpPr txBox="1"/>
          <p:nvPr/>
        </p:nvSpPr>
        <p:spPr>
          <a:xfrm>
            <a:off x="8202749" y="2351132"/>
            <a:ext cx="2024743" cy="861774"/>
          </a:xfrm>
          <a:prstGeom prst="rect">
            <a:avLst/>
          </a:prstGeom>
          <a:noFill/>
        </p:spPr>
        <p:txBody>
          <a:bodyPr wrap="square" rtlCol="0">
            <a:spAutoFit/>
          </a:bodyPr>
          <a:lstStyle/>
          <a:p>
            <a:pPr algn="ctr"/>
            <a:r>
              <a:rPr lang="en-US" sz="1000" b="1" cap="all" dirty="0">
                <a:solidFill>
                  <a:schemeClr val="bg1"/>
                </a:solidFill>
                <a:latin typeface="Roboto Slab Light" pitchFamily="2" charset="0"/>
                <a:ea typeface="Roboto Slab Light" pitchFamily="2" charset="0"/>
              </a:rPr>
              <a:t>STAINLESS STEEL GRID</a:t>
            </a:r>
          </a:p>
          <a:p>
            <a:pPr algn="ctr"/>
            <a:endParaRPr lang="en-US" sz="1000" b="1" cap="all" dirty="0">
              <a:solidFill>
                <a:schemeClr val="bg1"/>
              </a:solidFill>
              <a:latin typeface="Roboto Slab Light" pitchFamily="2" charset="0"/>
              <a:ea typeface="Roboto Slab Light" pitchFamily="2" charset="0"/>
            </a:endParaRPr>
          </a:p>
          <a:p>
            <a:r>
              <a:rPr lang="en-US" sz="1000" dirty="0">
                <a:solidFill>
                  <a:schemeClr val="bg1"/>
                </a:solidFill>
                <a:latin typeface="Roboto Slab Light" pitchFamily="2" charset="0"/>
                <a:ea typeface="Roboto Slab Light" pitchFamily="2" charset="0"/>
              </a:rPr>
              <a:t>The Stainless Steel Grid is used as the primary cooking surface for grilling or roasting.</a:t>
            </a:r>
          </a:p>
        </p:txBody>
      </p:sp>
      <p:sp>
        <p:nvSpPr>
          <p:cNvPr id="26" name="TextBox 25"/>
          <p:cNvSpPr txBox="1"/>
          <p:nvPr/>
        </p:nvSpPr>
        <p:spPr>
          <a:xfrm>
            <a:off x="8149884" y="3316939"/>
            <a:ext cx="2024743" cy="1015663"/>
          </a:xfrm>
          <a:prstGeom prst="rect">
            <a:avLst/>
          </a:prstGeom>
          <a:noFill/>
        </p:spPr>
        <p:txBody>
          <a:bodyPr wrap="square" rtlCol="0">
            <a:spAutoFit/>
          </a:bodyPr>
          <a:lstStyle/>
          <a:p>
            <a:pPr algn="ctr"/>
            <a:r>
              <a:rPr lang="en-US" sz="1000" b="1" cap="all" dirty="0">
                <a:solidFill>
                  <a:schemeClr val="bg1"/>
                </a:solidFill>
                <a:latin typeface="Roboto Slab Light" pitchFamily="2" charset="0"/>
                <a:ea typeface="Roboto Slab Light" pitchFamily="2" charset="0"/>
              </a:rPr>
              <a:t>FIRE RING</a:t>
            </a:r>
          </a:p>
          <a:p>
            <a:pPr algn="ctr"/>
            <a:endParaRPr lang="en-US" sz="1000" b="1" cap="all" dirty="0">
              <a:solidFill>
                <a:schemeClr val="bg1"/>
              </a:solidFill>
              <a:latin typeface="Roboto Slab Light" pitchFamily="2" charset="0"/>
              <a:ea typeface="Roboto Slab Light" pitchFamily="2" charset="0"/>
            </a:endParaRPr>
          </a:p>
          <a:p>
            <a:r>
              <a:rPr lang="en-US" sz="1000" dirty="0">
                <a:solidFill>
                  <a:schemeClr val="bg1"/>
                </a:solidFill>
                <a:latin typeface="Roboto Slab Light" pitchFamily="2" charset="0"/>
                <a:ea typeface="Roboto Slab Light" pitchFamily="2" charset="0"/>
              </a:rPr>
              <a:t>Stacks on top of the Fire Box, providing the shelf for the </a:t>
            </a:r>
            <a:r>
              <a:rPr lang="en-US" sz="1000" dirty="0" err="1">
                <a:solidFill>
                  <a:schemeClr val="bg1"/>
                </a:solidFill>
                <a:latin typeface="Roboto Slab Light" pitchFamily="2" charset="0"/>
                <a:ea typeface="Roboto Slab Light" pitchFamily="2" charset="0"/>
              </a:rPr>
              <a:t>convEGGtor</a:t>
            </a:r>
            <a:r>
              <a:rPr lang="en-US" sz="1000" dirty="0">
                <a:solidFill>
                  <a:schemeClr val="bg1"/>
                </a:solidFill>
                <a:latin typeface="Roboto Slab Light" pitchFamily="2" charset="0"/>
                <a:ea typeface="Roboto Slab Light" pitchFamily="2" charset="0"/>
              </a:rPr>
              <a:t>® and cooking grids.</a:t>
            </a:r>
          </a:p>
        </p:txBody>
      </p:sp>
      <p:sp>
        <p:nvSpPr>
          <p:cNvPr id="27" name="TextBox 26"/>
          <p:cNvSpPr txBox="1"/>
          <p:nvPr/>
        </p:nvSpPr>
        <p:spPr>
          <a:xfrm>
            <a:off x="1786418" y="3831837"/>
            <a:ext cx="2024743" cy="1169551"/>
          </a:xfrm>
          <a:prstGeom prst="rect">
            <a:avLst/>
          </a:prstGeom>
          <a:noFill/>
        </p:spPr>
        <p:txBody>
          <a:bodyPr wrap="square" rtlCol="0">
            <a:spAutoFit/>
          </a:bodyPr>
          <a:lstStyle/>
          <a:p>
            <a:pPr algn="ctr"/>
            <a:r>
              <a:rPr lang="en-US" sz="1000" b="1" cap="all" dirty="0">
                <a:solidFill>
                  <a:schemeClr val="bg1"/>
                </a:solidFill>
                <a:latin typeface="Roboto Slab Light" pitchFamily="2" charset="0"/>
                <a:ea typeface="Roboto Slab Light" pitchFamily="2" charset="0"/>
              </a:rPr>
              <a:t>GRATE</a:t>
            </a:r>
          </a:p>
          <a:p>
            <a:pPr algn="ctr"/>
            <a:endParaRPr lang="en-US" sz="1000" b="1" cap="all" dirty="0">
              <a:solidFill>
                <a:schemeClr val="bg1"/>
              </a:solidFill>
              <a:latin typeface="Roboto Slab Light" pitchFamily="2" charset="0"/>
              <a:ea typeface="Roboto Slab Light" pitchFamily="2" charset="0"/>
            </a:endParaRPr>
          </a:p>
          <a:p>
            <a:r>
              <a:rPr lang="en-US" sz="1000" dirty="0">
                <a:solidFill>
                  <a:schemeClr val="bg1"/>
                </a:solidFill>
                <a:latin typeface="Roboto Slab Light" pitchFamily="2" charset="0"/>
                <a:ea typeface="Roboto Slab Light" pitchFamily="2" charset="0"/>
              </a:rPr>
              <a:t>Sits inside the Fire Box. Perforated to allow airflow up through the EGG® and any ash to drop down, for easy removal after cooking.</a:t>
            </a:r>
          </a:p>
        </p:txBody>
      </p:sp>
      <p:sp>
        <p:nvSpPr>
          <p:cNvPr id="29" name="TextBox 28"/>
          <p:cNvSpPr txBox="1"/>
          <p:nvPr/>
        </p:nvSpPr>
        <p:spPr>
          <a:xfrm>
            <a:off x="8158134" y="4312175"/>
            <a:ext cx="2024743" cy="1938992"/>
          </a:xfrm>
          <a:prstGeom prst="rect">
            <a:avLst/>
          </a:prstGeom>
          <a:noFill/>
        </p:spPr>
        <p:txBody>
          <a:bodyPr wrap="square" rtlCol="0">
            <a:spAutoFit/>
          </a:bodyPr>
          <a:lstStyle/>
          <a:p>
            <a:pPr algn="ctr"/>
            <a:r>
              <a:rPr lang="en-US" sz="1000" b="1" cap="all" dirty="0">
                <a:solidFill>
                  <a:schemeClr val="bg1"/>
                </a:solidFill>
                <a:latin typeface="Roboto Slab Light" pitchFamily="2" charset="0"/>
                <a:ea typeface="Roboto Slab Light" pitchFamily="2" charset="0"/>
              </a:rPr>
              <a:t>CERAMIC FIREBOX</a:t>
            </a:r>
          </a:p>
          <a:p>
            <a:pPr algn="ctr"/>
            <a:endParaRPr lang="en-US" sz="1000" b="1" cap="all" dirty="0">
              <a:solidFill>
                <a:schemeClr val="bg1"/>
              </a:solidFill>
              <a:latin typeface="Roboto Slab Light" pitchFamily="2" charset="0"/>
              <a:ea typeface="Roboto Slab Light" pitchFamily="2" charset="0"/>
            </a:endParaRPr>
          </a:p>
          <a:p>
            <a:r>
              <a:rPr lang="en-US" sz="1000" dirty="0">
                <a:solidFill>
                  <a:schemeClr val="bg1"/>
                </a:solidFill>
                <a:latin typeface="Roboto Slab Light" pitchFamily="2" charset="0"/>
                <a:ea typeface="Roboto Slab Light" pitchFamily="2" charset="0"/>
              </a:rPr>
              <a:t>The fire grate rests in the ceramic base and must be filled with charcoal. Since the grate is equipped with sophisticated openings and works with the vents at the bottom of the EGG®, the air flow is constant and optimal when the dual-function metal top and draft door are open.</a:t>
            </a:r>
          </a:p>
        </p:txBody>
      </p:sp>
      <p:sp>
        <p:nvSpPr>
          <p:cNvPr id="30" name="TextBox 29"/>
          <p:cNvSpPr txBox="1"/>
          <p:nvPr/>
        </p:nvSpPr>
        <p:spPr>
          <a:xfrm>
            <a:off x="1786417" y="4262819"/>
            <a:ext cx="2024743" cy="2400657"/>
          </a:xfrm>
          <a:prstGeom prst="rect">
            <a:avLst/>
          </a:prstGeom>
          <a:noFill/>
        </p:spPr>
        <p:txBody>
          <a:bodyPr wrap="square" rtlCol="0">
            <a:spAutoFit/>
          </a:bodyPr>
          <a:lstStyle/>
          <a:p>
            <a:pPr algn="ctr"/>
            <a:r>
              <a:rPr lang="en-US" sz="1000" b="1" cap="all" dirty="0">
                <a:solidFill>
                  <a:schemeClr val="bg1"/>
                </a:solidFill>
                <a:latin typeface="Roboto Slab Light" pitchFamily="2" charset="0"/>
                <a:ea typeface="Roboto Slab Light" pitchFamily="2" charset="0"/>
              </a:rPr>
              <a:t>DRAFT DOOR</a:t>
            </a:r>
          </a:p>
          <a:p>
            <a:pPr algn="ctr"/>
            <a:endParaRPr lang="en-US" sz="1000" b="1" cap="all" dirty="0">
              <a:solidFill>
                <a:schemeClr val="bg1"/>
              </a:solidFill>
              <a:latin typeface="Roboto Slab Light" pitchFamily="2" charset="0"/>
              <a:ea typeface="Roboto Slab Light" pitchFamily="2" charset="0"/>
            </a:endParaRPr>
          </a:p>
          <a:p>
            <a:r>
              <a:rPr lang="en-US" sz="1000" dirty="0">
                <a:solidFill>
                  <a:schemeClr val="bg1"/>
                </a:solidFill>
                <a:latin typeface="Roboto Slab Light" pitchFamily="2" charset="0"/>
                <a:ea typeface="Roboto Slab Light" pitchFamily="2" charset="0"/>
              </a:rPr>
              <a:t>Works in combination with the dual function top, regulating the inbound air supply to control temperature. Also enables easy removal of ash.</a:t>
            </a:r>
          </a:p>
          <a:p>
            <a:endParaRPr lang="en-US" sz="1000" dirty="0">
              <a:solidFill>
                <a:schemeClr val="bg1"/>
              </a:solidFill>
              <a:latin typeface="Roboto Slab Light" pitchFamily="2" charset="0"/>
              <a:ea typeface="Roboto Slab Light" pitchFamily="2" charset="0"/>
            </a:endParaRPr>
          </a:p>
          <a:p>
            <a:pPr algn="ctr"/>
            <a:r>
              <a:rPr lang="en-US" sz="1000" b="1" cap="all" dirty="0">
                <a:solidFill>
                  <a:schemeClr val="bg1"/>
                </a:solidFill>
                <a:latin typeface="Roboto Slab Light" pitchFamily="2" charset="0"/>
                <a:ea typeface="Roboto Slab Light" pitchFamily="2" charset="0"/>
              </a:rPr>
              <a:t>BASE</a:t>
            </a:r>
          </a:p>
          <a:p>
            <a:pPr algn="ctr"/>
            <a:endParaRPr lang="en-US" sz="1000" b="1" cap="all" dirty="0">
              <a:solidFill>
                <a:schemeClr val="bg1"/>
              </a:solidFill>
              <a:latin typeface="Roboto Slab Light" pitchFamily="2" charset="0"/>
              <a:ea typeface="Roboto Slab Light" pitchFamily="2" charset="0"/>
            </a:endParaRPr>
          </a:p>
          <a:p>
            <a:r>
              <a:rPr lang="en-US" sz="1000" dirty="0">
                <a:solidFill>
                  <a:schemeClr val="bg1"/>
                </a:solidFill>
                <a:latin typeface="Roboto Slab Light" pitchFamily="2" charset="0"/>
                <a:ea typeface="Roboto Slab Light" pitchFamily="2" charset="0"/>
              </a:rPr>
              <a:t>Heavy duty insulated ceramics. Chip and fade resistant glaze.</a:t>
            </a:r>
            <a:br>
              <a:rPr lang="en-US" sz="1000" dirty="0">
                <a:solidFill>
                  <a:schemeClr val="bg1"/>
                </a:solidFill>
                <a:latin typeface="Roboto Slab Light" pitchFamily="2" charset="0"/>
                <a:ea typeface="Roboto Slab Light" pitchFamily="2" charset="0"/>
              </a:rPr>
            </a:br>
            <a:endParaRPr lang="en-US" sz="1000" dirty="0">
              <a:solidFill>
                <a:schemeClr val="bg1"/>
              </a:solidFill>
              <a:latin typeface="Roboto Slab Light" pitchFamily="2" charset="0"/>
              <a:ea typeface="Roboto Slab Light" pitchFamily="2" charset="0"/>
            </a:endParaRPr>
          </a:p>
        </p:txBody>
      </p:sp>
      <p:cxnSp>
        <p:nvCxnSpPr>
          <p:cNvPr id="32" name="Straight Arrow Connector 31"/>
          <p:cNvCxnSpPr/>
          <p:nvPr/>
        </p:nvCxnSpPr>
        <p:spPr>
          <a:xfrm>
            <a:off x="3868114" y="734352"/>
            <a:ext cx="889516" cy="7313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043580" y="851913"/>
            <a:ext cx="1199578" cy="734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812280" y="1472140"/>
            <a:ext cx="1188720" cy="592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665220" y="1775461"/>
            <a:ext cx="1143000" cy="228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6962862" y="2491842"/>
            <a:ext cx="1187022" cy="1804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730662" y="3894704"/>
            <a:ext cx="1417808" cy="24870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6962862" y="3386413"/>
            <a:ext cx="1187022" cy="490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569380" y="4993278"/>
            <a:ext cx="1417808" cy="24870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884996" y="4451222"/>
            <a:ext cx="1264888" cy="2423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533793" y="2370786"/>
            <a:ext cx="5096931" cy="2123658"/>
          </a:xfrm>
          <a:prstGeom prst="rect">
            <a:avLst/>
          </a:prstGeom>
          <a:noFill/>
        </p:spPr>
        <p:txBody>
          <a:bodyPr wrap="square" rtlCol="0">
            <a:spAutoFit/>
          </a:bodyPr>
          <a:lstStyle/>
          <a:p>
            <a:pPr algn="ctr"/>
            <a:r>
              <a:rPr lang="en-US" sz="2000" cap="all" dirty="0">
                <a:solidFill>
                  <a:schemeClr val="bg1"/>
                </a:solidFill>
                <a:latin typeface="Roboto Slab Light" pitchFamily="2" charset="0"/>
                <a:ea typeface="Roboto Slab Light" pitchFamily="2" charset="0"/>
              </a:rPr>
              <a:t>A UNIQUE COOKING </a:t>
            </a:r>
            <a:r>
              <a:rPr lang="en-US" sz="2000" b="1" cap="all" dirty="0">
                <a:solidFill>
                  <a:schemeClr val="bg1"/>
                </a:solidFill>
                <a:latin typeface="Roboto Slab Light" pitchFamily="2" charset="0"/>
                <a:ea typeface="Roboto Slab Light" pitchFamily="2" charset="0"/>
              </a:rPr>
              <a:t>SYSTEM</a:t>
            </a:r>
          </a:p>
          <a:p>
            <a:pPr algn="ctr"/>
            <a:endParaRPr lang="en-US" sz="2000" cap="all" dirty="0">
              <a:solidFill>
                <a:schemeClr val="bg1"/>
              </a:solidFill>
              <a:latin typeface="Roboto Slab Light" pitchFamily="2" charset="0"/>
              <a:ea typeface="Roboto Slab Light" pitchFamily="2" charset="0"/>
            </a:endParaRPr>
          </a:p>
          <a:p>
            <a:pPr algn="ctr"/>
            <a:r>
              <a:rPr lang="en-US" dirty="0">
                <a:solidFill>
                  <a:schemeClr val="bg1"/>
                </a:solidFill>
                <a:latin typeface="Roboto Slab Light" pitchFamily="2" charset="0"/>
                <a:ea typeface="Roboto Slab Light" pitchFamily="2" charset="0"/>
              </a:rPr>
              <a:t>Made from ceramic technology, advanced by NASA, it creates a unique cooking system that brings out the unrivalled mouthwatering </a:t>
            </a:r>
            <a:r>
              <a:rPr lang="en-US" dirty="0" err="1">
                <a:solidFill>
                  <a:schemeClr val="bg1"/>
                </a:solidFill>
                <a:latin typeface="Roboto Slab Light" pitchFamily="2" charset="0"/>
                <a:ea typeface="Roboto Slab Light" pitchFamily="2" charset="0"/>
              </a:rPr>
              <a:t>flavours</a:t>
            </a:r>
            <a:r>
              <a:rPr lang="en-US" dirty="0">
                <a:solidFill>
                  <a:schemeClr val="bg1"/>
                </a:solidFill>
                <a:latin typeface="Roboto Slab Light" pitchFamily="2" charset="0"/>
                <a:ea typeface="Roboto Slab Light" pitchFamily="2" charset="0"/>
              </a:rPr>
              <a:t> while cooking, baking, grilling, stewing, smoking your favorite recipes.</a:t>
            </a:r>
            <a:r>
              <a:rPr lang="en-US" sz="2000" dirty="0">
                <a:solidFill>
                  <a:schemeClr val="bg1"/>
                </a:solidFill>
                <a:latin typeface="Roboto Slab Light" pitchFamily="2" charset="0"/>
                <a:ea typeface="Roboto Slab Light" pitchFamily="2" charset="0"/>
              </a:rPr>
              <a:t> </a:t>
            </a:r>
          </a:p>
        </p:txBody>
      </p:sp>
      <p:pic>
        <p:nvPicPr>
          <p:cNvPr id="40" name="Picture 39">
            <a:extLst>
              <a:ext uri="{FF2B5EF4-FFF2-40B4-BE49-F238E27FC236}">
                <a16:creationId xmlns:a16="http://schemas.microsoft.com/office/drawing/2014/main" id="{C7C35228-C1E6-844F-915C-9F7FAEA3542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1271057" y="6178378"/>
            <a:ext cx="794747" cy="531340"/>
          </a:xfrm>
          <a:prstGeom prst="rect">
            <a:avLst/>
          </a:prstGeom>
        </p:spPr>
      </p:pic>
      <p:pic>
        <p:nvPicPr>
          <p:cNvPr id="42" name="Picture 41">
            <a:extLst>
              <a:ext uri="{FF2B5EF4-FFF2-40B4-BE49-F238E27FC236}">
                <a16:creationId xmlns:a16="http://schemas.microsoft.com/office/drawing/2014/main" id="{17AE3D4E-48AE-3841-B5D4-F7221A78E30C}"/>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88396" y="6333627"/>
            <a:ext cx="1599978" cy="220842"/>
          </a:xfrm>
          <a:prstGeom prst="rect">
            <a:avLst/>
          </a:prstGeom>
        </p:spPr>
      </p:pic>
    </p:spTree>
    <p:extLst>
      <p:ext uri="{BB962C8B-B14F-4D97-AF65-F5344CB8AC3E}">
        <p14:creationId xmlns:p14="http://schemas.microsoft.com/office/powerpoint/2010/main" val="116683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6"/>
                                        </p:tgtEl>
                                      </p:cBhvr>
                                    </p:animEffect>
                                    <p:set>
                                      <p:cBhvr>
                                        <p:cTn id="12" dur="1" fill="hold">
                                          <p:stCondLst>
                                            <p:cond delay="499"/>
                                          </p:stCondLst>
                                        </p:cTn>
                                        <p:tgtEl>
                                          <p:spTgt spid="56"/>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par>
                          <p:cTn id="33" fill="hold">
                            <p:stCondLst>
                              <p:cond delay="3000"/>
                            </p:stCondLst>
                            <p:childTnLst>
                              <p:par>
                                <p:cTn id="34" presetID="9"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par>
                          <p:cTn id="37" fill="hold">
                            <p:stCondLst>
                              <p:cond delay="3500"/>
                            </p:stCondLst>
                            <p:childTnLst>
                              <p:par>
                                <p:cTn id="38" presetID="9"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par>
                          <p:cTn id="44" fill="hold">
                            <p:stCondLst>
                              <p:cond delay="4000"/>
                            </p:stCondLst>
                            <p:childTnLst>
                              <p:par>
                                <p:cTn id="45" presetID="1"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1"/>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3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4"/>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nodeType="after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25"/>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45"/>
                                        </p:tgtEl>
                                        <p:attrNameLst>
                                          <p:attrName>style.visibility</p:attrName>
                                        </p:attrNameLst>
                                      </p:cBhvr>
                                      <p:to>
                                        <p:strVal val="hidden"/>
                                      </p:to>
                                    </p:set>
                                  </p:childTnLst>
                                </p:cTn>
                              </p:par>
                            </p:childTnLst>
                          </p:cTn>
                        </p:par>
                        <p:par>
                          <p:cTn id="101" fill="hold">
                            <p:stCondLst>
                              <p:cond delay="0"/>
                            </p:stCondLst>
                            <p:childTnLst>
                              <p:par>
                                <p:cTn id="102" presetID="1" presetClass="entr" presetSubtype="0"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childTnLst>
                                </p:cTn>
                              </p:par>
                            </p:childTnLst>
                          </p:cTn>
                        </p:par>
                        <p:par>
                          <p:cTn id="104" fill="hold">
                            <p:stCondLst>
                              <p:cond delay="0"/>
                            </p:stCondLst>
                            <p:childTnLst>
                              <p:par>
                                <p:cTn id="105" presetID="1"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26"/>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50"/>
                                        </p:tgtEl>
                                        <p:attrNameLst>
                                          <p:attrName>style.visibility</p:attrName>
                                        </p:attrNameLst>
                                      </p:cBhvr>
                                      <p:to>
                                        <p:strVal val="hidden"/>
                                      </p:to>
                                    </p:set>
                                  </p:childTnLst>
                                </p:cTn>
                              </p:par>
                            </p:childTnLst>
                          </p:cTn>
                        </p:par>
                        <p:par>
                          <p:cTn id="113" fill="hold">
                            <p:stCondLst>
                              <p:cond delay="0"/>
                            </p:stCondLst>
                            <p:childTnLst>
                              <p:par>
                                <p:cTn id="114" presetID="1"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childTnLst>
                                </p:cTn>
                              </p:par>
                            </p:childTnLst>
                          </p:cTn>
                        </p:par>
                        <p:par>
                          <p:cTn id="116" fill="hold">
                            <p:stCondLst>
                              <p:cond delay="0"/>
                            </p:stCondLst>
                            <p:childTnLst>
                              <p:par>
                                <p:cTn id="117" presetID="1" presetClass="entr" presetSubtype="0" fill="hold" nodeType="afterEffect">
                                  <p:stCondLst>
                                    <p:cond delay="0"/>
                                  </p:stCondLst>
                                  <p:childTnLst>
                                    <p:set>
                                      <p:cBhvr>
                                        <p:cTn id="118" dur="1" fill="hold">
                                          <p:stCondLst>
                                            <p:cond delay="0"/>
                                          </p:stCondLst>
                                        </p:cTn>
                                        <p:tgtEl>
                                          <p:spTgt spid="4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27"/>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47"/>
                                        </p:tgtEl>
                                        <p:attrNameLst>
                                          <p:attrName>style.visibility</p:attrName>
                                        </p:attrNameLst>
                                      </p:cBhvr>
                                      <p:to>
                                        <p:strVal val="hidden"/>
                                      </p:to>
                                    </p:set>
                                  </p:childTnLst>
                                </p:cTn>
                              </p:par>
                            </p:childTnLst>
                          </p:cTn>
                        </p:par>
                        <p:par>
                          <p:cTn id="125" fill="hold">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29"/>
                                        </p:tgtEl>
                                        <p:attrNameLst>
                                          <p:attrName>style.visibility</p:attrName>
                                        </p:attrNameLst>
                                      </p:cBhvr>
                                      <p:to>
                                        <p:strVal val="visible"/>
                                      </p:to>
                                    </p:set>
                                  </p:childTnLst>
                                </p:cTn>
                              </p:par>
                            </p:childTnLst>
                          </p:cTn>
                        </p:par>
                        <p:par>
                          <p:cTn id="128" fill="hold">
                            <p:stCondLst>
                              <p:cond delay="0"/>
                            </p:stCondLst>
                            <p:childTnLst>
                              <p:par>
                                <p:cTn id="129" presetID="1" presetClass="entr" presetSubtype="0" fill="hold" nodeType="afterEffect">
                                  <p:stCondLst>
                                    <p:cond delay="0"/>
                                  </p:stCondLst>
                                  <p:childTnLst>
                                    <p:set>
                                      <p:cBhvr>
                                        <p:cTn id="130" dur="1" fill="hold">
                                          <p:stCondLst>
                                            <p:cond delay="0"/>
                                          </p:stCondLst>
                                        </p:cTn>
                                        <p:tgtEl>
                                          <p:spTgt spid="5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29"/>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53"/>
                                        </p:tgtEl>
                                        <p:attrNameLst>
                                          <p:attrName>style.visibility</p:attrName>
                                        </p:attrNameLst>
                                      </p:cBhvr>
                                      <p:to>
                                        <p:strVal val="hidden"/>
                                      </p:to>
                                    </p:set>
                                  </p:childTnLst>
                                </p:cTn>
                              </p:par>
                            </p:childTnLst>
                          </p:cTn>
                        </p:par>
                        <p:par>
                          <p:cTn id="137" fill="hold">
                            <p:stCondLst>
                              <p:cond delay="0"/>
                            </p:stCondLst>
                            <p:childTnLst>
                              <p:par>
                                <p:cTn id="138" presetID="1" presetClass="entr" presetSubtype="0" fill="hold" grpId="0" nodeType="afterEffect">
                                  <p:stCondLst>
                                    <p:cond delay="0"/>
                                  </p:stCondLst>
                                  <p:childTnLst>
                                    <p:set>
                                      <p:cBhvr>
                                        <p:cTn id="139" dur="1" fill="hold">
                                          <p:stCondLst>
                                            <p:cond delay="0"/>
                                          </p:stCondLst>
                                        </p:cTn>
                                        <p:tgtEl>
                                          <p:spTgt spid="30"/>
                                        </p:tgtEl>
                                        <p:attrNameLst>
                                          <p:attrName>style.visibility</p:attrName>
                                        </p:attrNameLst>
                                      </p:cBhvr>
                                      <p:to>
                                        <p:strVal val="visible"/>
                                      </p:to>
                                    </p:set>
                                  </p:childTnLst>
                                </p:cTn>
                              </p:par>
                            </p:childTnLst>
                          </p:cTn>
                        </p:par>
                        <p:par>
                          <p:cTn id="140" fill="hold">
                            <p:stCondLst>
                              <p:cond delay="0"/>
                            </p:stCondLst>
                            <p:childTnLst>
                              <p:par>
                                <p:cTn id="141" presetID="1" presetClass="entr" presetSubtype="0" fill="hold" nodeType="afterEffect">
                                  <p:stCondLst>
                                    <p:cond delay="0"/>
                                  </p:stCondLst>
                                  <p:childTnLst>
                                    <p:set>
                                      <p:cBhvr>
                                        <p:cTn id="142" dur="1" fill="hold">
                                          <p:stCondLst>
                                            <p:cond delay="0"/>
                                          </p:stCondLst>
                                        </p:cTn>
                                        <p:tgtEl>
                                          <p:spTgt spid="5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30"/>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9" grpId="0"/>
      <p:bldP spid="29" grpId="1"/>
      <p:bldP spid="30" grpId="0"/>
      <p:bldP spid="30" grpId="1"/>
      <p:bldP spid="56" grpId="0"/>
      <p:bldP spid="5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52400" y="152400"/>
            <a:ext cx="121920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endParaRPr lang="en-US" dirty="0"/>
          </a:p>
        </p:txBody>
      </p:sp>
      <p:pic>
        <p:nvPicPr>
          <p:cNvPr id="5" name="Picture 4">
            <a:extLst>
              <a:ext uri="{FF2B5EF4-FFF2-40B4-BE49-F238E27FC236}">
                <a16:creationId xmlns:a16="http://schemas.microsoft.com/office/drawing/2014/main" id="{93FDEDD0-5DBC-4048-900B-7B192F4B1A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1057" y="6178378"/>
            <a:ext cx="794747" cy="531340"/>
          </a:xfrm>
          <a:prstGeom prst="rect">
            <a:avLst/>
          </a:prstGeom>
        </p:spPr>
      </p:pic>
      <p:pic>
        <p:nvPicPr>
          <p:cNvPr id="7" name="Picture 6">
            <a:extLst>
              <a:ext uri="{FF2B5EF4-FFF2-40B4-BE49-F238E27FC236}">
                <a16:creationId xmlns:a16="http://schemas.microsoft.com/office/drawing/2014/main" id="{59E20973-A85F-DC46-A426-8F8A56F561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396" y="6333627"/>
            <a:ext cx="1599978" cy="220842"/>
          </a:xfrm>
          <a:prstGeom prst="rect">
            <a:avLst/>
          </a:prstGeom>
        </p:spPr>
      </p:pic>
    </p:spTree>
    <p:extLst>
      <p:ext uri="{BB962C8B-B14F-4D97-AF65-F5344CB8AC3E}">
        <p14:creationId xmlns:p14="http://schemas.microsoft.com/office/powerpoint/2010/main" val="311628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4630" y="2598996"/>
            <a:ext cx="2126020" cy="2099078"/>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2229" y="2242780"/>
            <a:ext cx="2949363" cy="2949363"/>
          </a:xfrm>
          <a:prstGeom prst="rect">
            <a:avLst/>
          </a:prstGeom>
        </p:spPr>
      </p:pic>
      <p:grpSp>
        <p:nvGrpSpPr>
          <p:cNvPr id="5" name="Group 4"/>
          <p:cNvGrpSpPr/>
          <p:nvPr/>
        </p:nvGrpSpPr>
        <p:grpSpPr>
          <a:xfrm>
            <a:off x="2829298" y="2486640"/>
            <a:ext cx="2882096" cy="3556062"/>
            <a:chOff x="2174846" y="1645258"/>
            <a:chExt cx="2882096" cy="3556062"/>
          </a:xfrm>
        </p:grpSpPr>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74846" y="1645258"/>
              <a:ext cx="2286000" cy="2413472"/>
            </a:xfrm>
            <a:prstGeom prst="rect">
              <a:avLst/>
            </a:prstGeom>
          </p:spPr>
        </p:pic>
        <p:pic>
          <p:nvPicPr>
            <p:cNvPr id="14" name="Picture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74846" y="4839258"/>
              <a:ext cx="2882096" cy="362062"/>
            </a:xfrm>
            <a:prstGeom prst="rect">
              <a:avLst/>
            </a:prstGeom>
          </p:spPr>
        </p:pic>
      </p:grpSp>
      <p:grpSp>
        <p:nvGrpSpPr>
          <p:cNvPr id="3" name="Group 2"/>
          <p:cNvGrpSpPr/>
          <p:nvPr/>
        </p:nvGrpSpPr>
        <p:grpSpPr>
          <a:xfrm>
            <a:off x="0" y="-40927"/>
            <a:ext cx="12192000" cy="1143000"/>
            <a:chOff x="0" y="-40927"/>
            <a:chExt cx="12192000" cy="1143000"/>
          </a:xfrm>
        </p:grpSpPr>
        <p:cxnSp>
          <p:nvCxnSpPr>
            <p:cNvPr id="10" name="Straight Connector 9"/>
            <p:cNvCxnSpPr/>
            <p:nvPr/>
          </p:nvCxnSpPr>
          <p:spPr>
            <a:xfrm>
              <a:off x="7194884" y="372980"/>
              <a:ext cx="4385657" cy="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1705" y="372980"/>
              <a:ext cx="4385657" cy="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0" y="-40927"/>
              <a:ext cx="121920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r>
                <a:rPr lang="en-US" sz="1400" b="0" cap="all" dirty="0">
                  <a:solidFill>
                    <a:schemeClr val="bg1"/>
                  </a:solidFill>
                  <a:latin typeface="Roboto Slab Light" pitchFamily="2" charset="0"/>
                  <a:ea typeface="Roboto Slab Light" pitchFamily="2" charset="0"/>
                </a:rPr>
                <a:t>BIG GREEN EGG</a:t>
              </a:r>
              <a:br>
                <a:rPr lang="en-US" sz="1600" b="0" cap="all" dirty="0">
                  <a:solidFill>
                    <a:schemeClr val="bg1"/>
                  </a:solidFill>
                  <a:latin typeface="Roboto Slab Light" pitchFamily="2" charset="0"/>
                  <a:ea typeface="Roboto Slab Light" pitchFamily="2" charset="0"/>
                </a:rPr>
              </a:br>
              <a:r>
                <a:rPr lang="en-US" sz="2000" cap="all" dirty="0">
                  <a:solidFill>
                    <a:schemeClr val="bg1"/>
                  </a:solidFill>
                  <a:latin typeface="Roboto Slab Light" pitchFamily="2" charset="0"/>
                  <a:ea typeface="Roboto Slab Light" pitchFamily="2" charset="0"/>
                </a:rPr>
                <a:t>Marketing &amp; POS</a:t>
              </a:r>
              <a:br>
                <a:rPr lang="en-US" sz="1600" b="0" cap="all" dirty="0">
                  <a:solidFill>
                    <a:schemeClr val="bg1"/>
                  </a:solidFill>
                  <a:latin typeface="Roboto Slab Light" pitchFamily="2" charset="0"/>
                  <a:ea typeface="Roboto Slab Light" pitchFamily="2" charset="0"/>
                </a:rPr>
              </a:br>
              <a:endParaRPr lang="en-US" sz="1600" dirty="0">
                <a:solidFill>
                  <a:schemeClr val="bg1"/>
                </a:solidFill>
                <a:latin typeface="Roboto Slab Light" pitchFamily="2" charset="0"/>
                <a:ea typeface="Roboto Slab Light" pitchFamily="2" charset="0"/>
              </a:endParaRPr>
            </a:p>
          </p:txBody>
        </p:sp>
      </p:grpSp>
      <p:sp>
        <p:nvSpPr>
          <p:cNvPr id="17" name="Title 1"/>
          <p:cNvSpPr txBox="1">
            <a:spLocks/>
          </p:cNvSpPr>
          <p:nvPr/>
        </p:nvSpPr>
        <p:spPr>
          <a:xfrm>
            <a:off x="6115865" y="1483343"/>
            <a:ext cx="4587026"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800" cap="all" dirty="0">
                <a:solidFill>
                  <a:schemeClr val="bg1"/>
                </a:solidFill>
                <a:latin typeface="Roboto Slab Light" pitchFamily="2" charset="0"/>
                <a:ea typeface="Roboto Slab Light" pitchFamily="2" charset="0"/>
              </a:rPr>
              <a:t>Enjoy!</a:t>
            </a:r>
          </a:p>
          <a:p>
            <a:pPr algn="l"/>
            <a:endParaRPr lang="en-US" sz="1800" b="0" cap="all" dirty="0">
              <a:solidFill>
                <a:schemeClr val="bg1"/>
              </a:solidFill>
              <a:latin typeface="Roboto Slab Light" pitchFamily="2" charset="0"/>
              <a:ea typeface="Roboto Slab Light" pitchFamily="2" charset="0"/>
            </a:endParaRPr>
          </a:p>
          <a:p>
            <a:pPr algn="l"/>
            <a:r>
              <a:rPr lang="en-US" sz="1700" b="0" dirty="0">
                <a:solidFill>
                  <a:schemeClr val="bg1"/>
                </a:solidFill>
                <a:latin typeface="Roboto Slab Light" pitchFamily="2" charset="0"/>
                <a:ea typeface="Roboto Slab Light" pitchFamily="2" charset="0"/>
              </a:rPr>
              <a:t>A two-yearly newspaper full</a:t>
            </a:r>
            <a:br>
              <a:rPr lang="en-US" sz="1700" b="0" dirty="0">
                <a:solidFill>
                  <a:schemeClr val="bg1"/>
                </a:solidFill>
                <a:latin typeface="Roboto Slab Light" pitchFamily="2" charset="0"/>
                <a:ea typeface="Roboto Slab Light" pitchFamily="2" charset="0"/>
              </a:rPr>
            </a:br>
            <a:r>
              <a:rPr lang="en-US" sz="1700" b="0" dirty="0">
                <a:solidFill>
                  <a:schemeClr val="bg1"/>
                </a:solidFill>
                <a:latin typeface="Roboto Slab Light" pitchFamily="2" charset="0"/>
                <a:ea typeface="Roboto Slab Light" pitchFamily="2" charset="0"/>
              </a:rPr>
              <a:t>of inspirational information. Big Green Egg goes on tour throughout Europe to find the best products nature has to offer. Exploring the ‘Chefs Backyard’ and prepare their favorite recipes together on the Big Green Egg. It can be used to build relation- ships with consumers. </a:t>
            </a:r>
            <a:endParaRPr lang="en-US" sz="1800" b="0" dirty="0">
              <a:solidFill>
                <a:schemeClr val="bg1"/>
              </a:solidFill>
              <a:latin typeface="Roboto Slab Light" pitchFamily="2" charset="0"/>
              <a:ea typeface="Roboto Slab Light" pitchFamily="2" charset="0"/>
            </a:endParaRPr>
          </a:p>
        </p:txBody>
      </p:sp>
      <p:sp>
        <p:nvSpPr>
          <p:cNvPr id="18" name="Title 1"/>
          <p:cNvSpPr txBox="1">
            <a:spLocks/>
          </p:cNvSpPr>
          <p:nvPr/>
        </p:nvSpPr>
        <p:spPr>
          <a:xfrm>
            <a:off x="6139773" y="1446367"/>
            <a:ext cx="4587026"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800" cap="all" dirty="0">
                <a:solidFill>
                  <a:schemeClr val="bg1"/>
                </a:solidFill>
                <a:latin typeface="Roboto Slab Light" pitchFamily="2" charset="0"/>
                <a:ea typeface="Roboto Slab Light" pitchFamily="2" charset="0"/>
              </a:rPr>
              <a:t>Catalogue</a:t>
            </a:r>
          </a:p>
          <a:p>
            <a:pPr algn="l"/>
            <a:endParaRPr lang="en-US" sz="1800" b="0" cap="all" dirty="0">
              <a:solidFill>
                <a:schemeClr val="bg1"/>
              </a:solidFill>
              <a:latin typeface="Roboto Slab Light" pitchFamily="2" charset="0"/>
              <a:ea typeface="Roboto Slab Light" pitchFamily="2" charset="0"/>
            </a:endParaRPr>
          </a:p>
          <a:p>
            <a:pPr algn="l"/>
            <a:r>
              <a:rPr lang="en-US" sz="1600" b="0" dirty="0">
                <a:solidFill>
                  <a:schemeClr val="bg1"/>
                </a:solidFill>
                <a:latin typeface="Roboto Slab Light" pitchFamily="2" charset="0"/>
                <a:ea typeface="Roboto Slab Light" pitchFamily="2" charset="0"/>
              </a:rPr>
              <a:t>A premium full </a:t>
            </a:r>
            <a:r>
              <a:rPr lang="en-US" sz="1600" b="0" dirty="0" err="1">
                <a:solidFill>
                  <a:schemeClr val="bg1"/>
                </a:solidFill>
                <a:latin typeface="Roboto Slab Light" pitchFamily="2" charset="0"/>
                <a:ea typeface="Roboto Slab Light" pitchFamily="2" charset="0"/>
              </a:rPr>
              <a:t>colour</a:t>
            </a:r>
            <a:r>
              <a:rPr lang="en-US" sz="1600" b="0" dirty="0">
                <a:solidFill>
                  <a:schemeClr val="bg1"/>
                </a:solidFill>
                <a:latin typeface="Roboto Slab Light" pitchFamily="2" charset="0"/>
                <a:ea typeface="Roboto Slab Light" pitchFamily="2" charset="0"/>
              </a:rPr>
              <a:t> catalogue which contains the complete product range of Big Green Eggs and Big Green Egg accessories. The catalogue can be used during the sales process between a reseller and the end user. </a:t>
            </a:r>
            <a:endParaRPr lang="en-US" sz="1600" dirty="0">
              <a:solidFill>
                <a:schemeClr val="bg1"/>
              </a:solidFill>
              <a:latin typeface="Roboto Slab Light" pitchFamily="2" charset="0"/>
              <a:ea typeface="Roboto Slab Light" pitchFamily="2" charset="0"/>
            </a:endParaRPr>
          </a:p>
        </p:txBody>
      </p:sp>
      <p:sp>
        <p:nvSpPr>
          <p:cNvPr id="19" name="Title 1"/>
          <p:cNvSpPr txBox="1">
            <a:spLocks/>
          </p:cNvSpPr>
          <p:nvPr/>
        </p:nvSpPr>
        <p:spPr>
          <a:xfrm>
            <a:off x="6156688" y="1603442"/>
            <a:ext cx="4587026"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800" cap="all" dirty="0">
                <a:solidFill>
                  <a:schemeClr val="bg1"/>
                </a:solidFill>
                <a:latin typeface="Roboto Slab Light" pitchFamily="2" charset="0"/>
                <a:ea typeface="Roboto Slab Light" pitchFamily="2" charset="0"/>
              </a:rPr>
              <a:t>BGE Book</a:t>
            </a:r>
          </a:p>
          <a:p>
            <a:pPr algn="l"/>
            <a:endParaRPr lang="en-US" sz="1800" b="0" cap="all" dirty="0">
              <a:solidFill>
                <a:schemeClr val="bg1"/>
              </a:solidFill>
              <a:latin typeface="Roboto Slab Light" pitchFamily="2" charset="0"/>
              <a:ea typeface="Roboto Slab Light" pitchFamily="2" charset="0"/>
            </a:endParaRPr>
          </a:p>
          <a:p>
            <a:pPr algn="l"/>
            <a:r>
              <a:rPr lang="en-US" sz="1800" b="0" dirty="0">
                <a:solidFill>
                  <a:schemeClr val="bg1"/>
                </a:solidFill>
                <a:latin typeface="Roboto Slab Light" pitchFamily="2" charset="0"/>
                <a:ea typeface="Roboto Slab Light" pitchFamily="2" charset="0"/>
              </a:rPr>
              <a:t>Foodies love to read cookbooks in their spare time. This premium book is a valuable addition to the already wide product range of Big Green Egg. The Big Green Egg Book contains a lot of information and recipes. </a:t>
            </a:r>
            <a:endParaRPr lang="en-US" sz="1800" dirty="0">
              <a:solidFill>
                <a:schemeClr val="bg1"/>
              </a:solidFill>
              <a:latin typeface="Roboto Slab Light" pitchFamily="2" charset="0"/>
              <a:ea typeface="Roboto Slab Light" pitchFamily="2" charset="0"/>
            </a:endParaRPr>
          </a:p>
        </p:txBody>
      </p:sp>
      <p:pic>
        <p:nvPicPr>
          <p:cNvPr id="22" name="Picture 2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45988" y="1777512"/>
            <a:ext cx="2396367" cy="3414631"/>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940865" y="21275455"/>
            <a:ext cx="2658962" cy="5317924"/>
          </a:xfrm>
          <a:prstGeom prst="rect">
            <a:avLst/>
          </a:prstGeom>
        </p:spPr>
      </p:pic>
      <p:sp>
        <p:nvSpPr>
          <p:cNvPr id="27" name="Title 1"/>
          <p:cNvSpPr txBox="1">
            <a:spLocks/>
          </p:cNvSpPr>
          <p:nvPr/>
        </p:nvSpPr>
        <p:spPr>
          <a:xfrm>
            <a:off x="6151709" y="1484913"/>
            <a:ext cx="4587026"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800" cap="all" dirty="0">
                <a:solidFill>
                  <a:schemeClr val="bg1"/>
                </a:solidFill>
                <a:latin typeface="Roboto Slab Light" pitchFamily="2" charset="0"/>
                <a:ea typeface="Roboto Slab Light" pitchFamily="2" charset="0"/>
              </a:rPr>
              <a:t>Instore Communication</a:t>
            </a:r>
          </a:p>
          <a:p>
            <a:pPr algn="l"/>
            <a:endParaRPr lang="en-US" sz="1800" b="0" cap="all" dirty="0">
              <a:solidFill>
                <a:schemeClr val="bg1"/>
              </a:solidFill>
              <a:latin typeface="Roboto Slab Light" pitchFamily="2" charset="0"/>
              <a:ea typeface="Roboto Slab Light" pitchFamily="2" charset="0"/>
            </a:endParaRPr>
          </a:p>
          <a:p>
            <a:pPr algn="l"/>
            <a:r>
              <a:rPr lang="en-US" sz="1800" b="0" dirty="0">
                <a:solidFill>
                  <a:schemeClr val="bg1"/>
                </a:solidFill>
                <a:latin typeface="Roboto Slab Light" pitchFamily="2" charset="0"/>
                <a:ea typeface="Roboto Slab Light" pitchFamily="2" charset="0"/>
              </a:rPr>
              <a:t>Big Green Egg has a wide variety of POS material available, in order to inform the customers. Custom build area’s are available upon request.</a:t>
            </a:r>
            <a:endParaRPr lang="en-US" sz="1800" dirty="0">
              <a:solidFill>
                <a:schemeClr val="bg1"/>
              </a:solidFill>
              <a:latin typeface="Roboto Slab Light" pitchFamily="2" charset="0"/>
              <a:ea typeface="Roboto Slab Light" pitchFamily="2" charset="0"/>
            </a:endParaRPr>
          </a:p>
        </p:txBody>
      </p:sp>
      <p:pic>
        <p:nvPicPr>
          <p:cNvPr id="29" name="Picture 2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38500" y="1210472"/>
            <a:ext cx="2236515" cy="4548710"/>
          </a:xfrm>
          <a:prstGeom prst="rect">
            <a:avLst/>
          </a:prstGeom>
        </p:spPr>
      </p:pic>
      <p:sp>
        <p:nvSpPr>
          <p:cNvPr id="32" name="Title 1"/>
          <p:cNvSpPr txBox="1">
            <a:spLocks/>
          </p:cNvSpPr>
          <p:nvPr/>
        </p:nvSpPr>
        <p:spPr>
          <a:xfrm>
            <a:off x="6346963" y="21551626"/>
            <a:ext cx="4587026" cy="43303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5138"/>
                </a:solidFill>
                <a:latin typeface="+mj-lt"/>
                <a:ea typeface="+mj-ea"/>
                <a:cs typeface="+mj-cs"/>
              </a:defRPr>
            </a:lvl1pPr>
          </a:lstStyle>
          <a:p>
            <a:pPr algn="l"/>
            <a:r>
              <a:rPr lang="en-US" sz="1800" cap="all" dirty="0">
                <a:solidFill>
                  <a:schemeClr val="bg1"/>
                </a:solidFill>
                <a:latin typeface="Roboto Slab Light" pitchFamily="2" charset="0"/>
                <a:ea typeface="Roboto Slab Light" pitchFamily="2" charset="0"/>
              </a:rPr>
              <a:t>Online Platform</a:t>
            </a:r>
          </a:p>
          <a:p>
            <a:pPr algn="l"/>
            <a:endParaRPr lang="en-US" sz="1800" b="0" cap="all" dirty="0">
              <a:solidFill>
                <a:schemeClr val="bg1"/>
              </a:solidFill>
              <a:latin typeface="Roboto Slab Light" pitchFamily="2" charset="0"/>
              <a:ea typeface="Roboto Slab Light" pitchFamily="2" charset="0"/>
            </a:endParaRPr>
          </a:p>
          <a:p>
            <a:pPr algn="l"/>
            <a:r>
              <a:rPr lang="en-US" sz="1800" b="0" dirty="0">
                <a:solidFill>
                  <a:schemeClr val="bg1"/>
                </a:solidFill>
                <a:latin typeface="Roboto Slab Light" pitchFamily="2" charset="0"/>
                <a:ea typeface="Roboto Slab Light" pitchFamily="2" charset="0"/>
              </a:rPr>
              <a:t>With the website and social media channels Big Green Egg has a strong online platform. When people are engaged, Big Green Egg is their preferred buying choice. They’re loyal and they become advocates for the  brand. Within their own network but especially with social media, blogs and forums. </a:t>
            </a:r>
            <a:endParaRPr lang="en-US" sz="1800" dirty="0">
              <a:solidFill>
                <a:schemeClr val="bg1"/>
              </a:solidFill>
              <a:latin typeface="Roboto Slab Light" pitchFamily="2" charset="0"/>
              <a:ea typeface="Roboto Slab Light" pitchFamily="2" charset="0"/>
            </a:endParaRPr>
          </a:p>
        </p:txBody>
      </p:sp>
      <p:pic>
        <p:nvPicPr>
          <p:cNvPr id="4" name="Picture 3">
            <a:extLst>
              <a:ext uri="{FF2B5EF4-FFF2-40B4-BE49-F238E27FC236}">
                <a16:creationId xmlns:a16="http://schemas.microsoft.com/office/drawing/2014/main" id="{724A0E63-442C-8C4F-BABB-D81C7E650D6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271057" y="6178378"/>
            <a:ext cx="794747" cy="531340"/>
          </a:xfrm>
          <a:prstGeom prst="rect">
            <a:avLst/>
          </a:prstGeom>
        </p:spPr>
      </p:pic>
      <p:pic>
        <p:nvPicPr>
          <p:cNvPr id="8" name="Picture 7">
            <a:extLst>
              <a:ext uri="{FF2B5EF4-FFF2-40B4-BE49-F238E27FC236}">
                <a16:creationId xmlns:a16="http://schemas.microsoft.com/office/drawing/2014/main" id="{DB2E5B7E-1724-ED4B-B419-B42D7432271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8396" y="6333627"/>
            <a:ext cx="1599978" cy="220842"/>
          </a:xfrm>
          <a:prstGeom prst="rect">
            <a:avLst/>
          </a:prstGeom>
        </p:spPr>
      </p:pic>
    </p:spTree>
    <p:extLst>
      <p:ext uri="{BB962C8B-B14F-4D97-AF65-F5344CB8AC3E}">
        <p14:creationId xmlns:p14="http://schemas.microsoft.com/office/powerpoint/2010/main" val="32599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9"/>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8"/>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3"/>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9"/>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223D68-82A4-6F47-B907-9819A3B17F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1057" y="6178378"/>
            <a:ext cx="794747" cy="531340"/>
          </a:xfrm>
          <a:prstGeom prst="rect">
            <a:avLst/>
          </a:prstGeom>
        </p:spPr>
      </p:pic>
      <p:pic>
        <p:nvPicPr>
          <p:cNvPr id="5" name="Picture 4">
            <a:extLst>
              <a:ext uri="{FF2B5EF4-FFF2-40B4-BE49-F238E27FC236}">
                <a16:creationId xmlns:a16="http://schemas.microsoft.com/office/drawing/2014/main" id="{89D94EA3-3119-A04A-9A55-B9CD172065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396" y="6333627"/>
            <a:ext cx="1599978" cy="220842"/>
          </a:xfrm>
          <a:prstGeom prst="rect">
            <a:avLst/>
          </a:prstGeom>
        </p:spPr>
      </p:pic>
    </p:spTree>
    <p:extLst>
      <p:ext uri="{BB962C8B-B14F-4D97-AF65-F5344CB8AC3E}">
        <p14:creationId xmlns:p14="http://schemas.microsoft.com/office/powerpoint/2010/main" val="920104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11888</TotalTime>
  <Words>1345</Words>
  <Application>Microsoft Macintosh PowerPoint</Application>
  <PresentationFormat>Widescreen</PresentationFormat>
  <Paragraphs>98</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FontAwesome</vt:lpstr>
      <vt:lpstr>Roboto Slab Light</vt:lpstr>
      <vt:lpstr>Office Theme</vt:lpstr>
      <vt:lpstr> </vt:lpstr>
      <vt:lpstr>Which egg do you prefer?  Big Green Egg stands alone as the most versatile barbecue and outdoor cooking product on the market, with more capabilities than all other conventional cookers combined. From appetizers to entrees to desserts, the Big Green Egg will exceed all your expectations for culinary perfection... and with seven convenient sizes to choose from, there is a Big Green Egg to fit any lifestyle!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Green Egg  Nordics</dc:title>
  <dc:creator>Lucas Evertse</dc:creator>
  <cp:lastModifiedBy>Lucas Evertse</cp:lastModifiedBy>
  <cp:revision>104</cp:revision>
  <cp:lastPrinted>2016-06-05T10:42:39Z</cp:lastPrinted>
  <dcterms:created xsi:type="dcterms:W3CDTF">2017-03-23T08:02:31Z</dcterms:created>
  <dcterms:modified xsi:type="dcterms:W3CDTF">2018-10-17T14:27:39Z</dcterms:modified>
</cp:coreProperties>
</file>